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43"/>
    <p:sldId id="274" r:id="rId28"/>
    <p:sldId id="275" r:id="rId29"/>
    <p:sldId id="276" r:id="rId44"/>
  </p:sldIdLst>
  <p:sldSz cx="12192000" cy="6858000"/>
  <p:notesSz cx="6858000" cy="12192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bwx4BwdWdAuY4gJd9f/7rOuM6D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1FC092-A521-4F38-A69E-EA90B831DC4B}" v="10" dt="2026-06-11T18:58:58.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149"/>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41" Type="http://schemas.openxmlformats.org/officeDocument/2006/relationships/slide" Target="slides/slide30.xml"/><Relationship Id="rId42" Type="http://schemas.openxmlformats.org/officeDocument/2006/relationships/slide" Target="slides/slide31.xml"/><Relationship Id="rId43" Type="http://schemas.openxmlformats.org/officeDocument/2006/relationships/slide" Target="slides/slide32.xml"/><Relationship Id="rId44"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ujanya vemuri" userId="1c59a613ad713cf3" providerId="LiveId" clId="{13532DF2-8915-410D-A256-0A8029C8770A}"/>
    <pc:docChg chg="undo custSel addSld delSld modSld">
      <pc:chgData name="soujanya vemuri" userId="1c59a613ad713cf3" providerId="LiveId" clId="{13532DF2-8915-410D-A256-0A8029C8770A}" dt="2026-06-11T18:58:58.177" v="4"/>
      <pc:docMkLst>
        <pc:docMk/>
      </pc:docMkLst>
      <pc:sldChg chg="modNotesTx">
        <pc:chgData name="soujanya vemuri" userId="1c59a613ad713cf3" providerId="LiveId" clId="{13532DF2-8915-410D-A256-0A8029C8770A}" dt="2026-06-01T21:51:51.835" v="1" actId="6549"/>
        <pc:sldMkLst>
          <pc:docMk/>
          <pc:sldMk cId="0" sldId="280"/>
        </pc:sldMkLst>
      </pc:sldChg>
      <pc:sldChg chg="addSp delSp mod">
        <pc:chgData name="soujanya vemuri" userId="1c59a613ad713cf3" providerId="LiveId" clId="{13532DF2-8915-410D-A256-0A8029C8770A}" dt="2026-06-11T18:58:37.673" v="3" actId="22"/>
        <pc:sldMkLst>
          <pc:docMk/>
          <pc:sldMk cId="0" sldId="282"/>
        </pc:sldMkLst>
        <pc:spChg chg="add del">
          <ac:chgData name="soujanya vemuri" userId="1c59a613ad713cf3" providerId="LiveId" clId="{13532DF2-8915-410D-A256-0A8029C8770A}" dt="2026-06-11T18:58:37.673" v="3" actId="22"/>
          <ac:spMkLst>
            <pc:docMk/>
            <pc:sldMk cId="0" sldId="282"/>
            <ac:spMk id="3" creationId="{7BA860AF-53E6-4838-4FD8-988E1E262DA0}"/>
          </ac:spMkLst>
        </pc:spChg>
      </pc:sldChg>
      <pc:sldChg chg="add">
        <pc:chgData name="soujanya vemuri" userId="1c59a613ad713cf3" providerId="LiveId" clId="{13532DF2-8915-410D-A256-0A8029C8770A}" dt="2026-06-11T18:58:58.177" v="4"/>
        <pc:sldMkLst>
          <pc:docMk/>
          <pc:sldMk cId="4093453764" sldId="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914400"/>
            <a:ext cx="4572225" cy="457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
        <p:cNvGrpSpPr/>
        <p:nvPr/>
      </p:nvGrpSpPr>
      <p:grpSpPr>
        <a:xfrm>
          <a:off x="0" y="0"/>
          <a:ext cx="0" cy="0"/>
          <a:chOff x="0" y="0"/>
          <a:chExt cx="0" cy="0"/>
        </a:xfrm>
      </p:grpSpPr>
      <p:sp>
        <p:nvSpPr>
          <p:cNvPr id="8" name="Google Shape;8;p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 name="Google Shape;9;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In our last module, Right Woman, Right Time, Right Formulation, we looked at how thoughtful hormone support can give the body what it has been asking for. Today, in the final module of our journey together, we let the story deepen by returning to where it all begins, the nervous system. Because underneath the food, the movement, the sleep, and the hormones, there is a quieter system setting the tone for all of it, the autonomic nervous system that decides, moment to moment, whether the body feels safe enough to heal. So the question we want to sit with today is not how do we push harder through this transition, but rather how do we help the body feel safe enough to change. Today, I want to talk with you about what it really means to coach yourself and women around you through the transition of menopause. To guide this, I will share my screen so we can walk through this material together. Coaching a woman through the transition of menopause isn't just about symptoms or survival. It's about helping a woman understand what is happening to her. It's about validating her feelings. It's about teaching her tools to support her. All of these actions require a pause. So I like to flip the no in menopause upside down. I like to think of it as me on pause, because I believe it is an opportunity for a woman to pause, reflect, reset, and step into a new version of themselves, and coaching is a bridge that can help them get there.</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10" name="Google Shape;10;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8" name="Google Shape;228;p1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rgbClr val="3C6652"/>
                </a:solidFill>
                <a:latin typeface="Calibri"/>
                <a:ea typeface="Calibri"/>
                <a:cs typeface="Calibri"/>
                <a:sym typeface="Calibri"/>
              </a:rPr>
              <a:t>What about cortisol? Estrogen and progesterone once held cortisol in check. Without them, the brakes come off. Research confirms that post-menopausal women have stronger, longer stress responses than their younger peers. That means the same deadline or the same argument or the same workout now produces bigger cortisol spikes. Cortisol, in turn, drives blood sugar up, fuels insulin resistance, increases belly fat, and deepens inflammation. Here, Dr. Madison Kackley's work is invaluable. She shows that within just a few years of menopause, insulin sensitivity declines by up to forty percent. Cortisol makes it even worse. Stress plus insulin resistance are a perfect storm for weight gain, cravings, and fatigue. This is the storm women live in during menopause. A brain with less fuel, a nervous system stripped of buffers, a metabolism tilted towards stress. Unless she pauses to learn this, she interprets it as failure. With pause, she finally sees it as biology</a:t>
            </a:r>
            <a:r>
              <a:rPr lang="en-US" sz="1100">
                <a:solidFill>
                  <a:schemeClr val="dk1"/>
                </a:solidFill>
              </a:rPr>
              <a:t> </a:t>
            </a:r>
            <a:endParaRPr sz="1200">
              <a:solidFill>
                <a:schemeClr val="dk1"/>
              </a:solidFill>
              <a:latin typeface="Arial"/>
              <a:ea typeface="Arial"/>
              <a:cs typeface="Arial"/>
              <a:sym typeface="Arial"/>
            </a:endParaRPr>
          </a:p>
        </p:txBody>
      </p:sp>
      <p:sp>
        <p:nvSpPr>
          <p:cNvPr id="229" name="Google Shape;229;p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10</a:t>
            </a:fld>
            <a:endParaRPr sz="18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1" name="Google Shape;251;p1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We've seen how critical it is for a woman in menopause to understand what's happening in her body and brain. But knowledge alone doesn't quiet the storm. When cortisol is high and the buffers of estrogen and progesterone are gone, her nervous system may be stuck in overdrive. In that state, peace feels out of reach and real work can't begin. And this is why when we work with a woman who is going through menopause, we must work on validation. This becomes the very first step. It becomes essential. Before strategy, before tools, before change, we meet her exactly where she is. When going through menopause, most women hear comments like, "It's just aging. Tough it out." That dismissal deepens their suffering. Validation changes everything, and here polyvagal theory gives us a framework. Stephen Porges's model describes three main states of the nervous system. The ventral vagal state is safety. It is when you feel calm, social, and connected. The sympathetic state is when you are in fight or flight. You feel anxious, irritable, on edge, or other strong emotions. The dorsal state is when you feel shut down, fatigued, foggy, or withdrawn. People oscillate between these three states, moving down to the sympathetic state or even down to the dorsal state when danger is sensed. Moving back up to the ventral vagal when they feel safe.</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252" name="Google Shape;252;p1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11</a:t>
            </a:fld>
            <a:endParaRPr sz="18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3" name="Google Shape;283;p1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This movement is normal, but without hormones supporting the menopausal woman, she can become stuck in a defensive state much more easily. In reproductive years, estrogen and progesterone help women stay anchored in the ventral state by helping her to feel safe and calm. But when these hormones fade, women tip more easily into survival states. Hot flashes might feel like panic and can trigger a sympathetic surge, leading her to fight or flee. Many sleepless nights could slide her into dorsal fatigue, shut down, and unable to open up. Emotional volatility is not imagined. It is neurobiology. Once a woman finds herself in a defensive state, it becomes harder to find safety. It becomes harder to listen. It becomes harder not to put herself down. It becomes harder not to feel shame.</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284" name="Google Shape;284;p1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12</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8" name="Google Shape;308;p1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the coach's words can truly help. When a coach looks at a woman and says, "This isn't weakness, this is your nervous system responding without its usual hormonal support. It is happening to you." Then the shame begins to lift. She stops blaming herself. She begins to see her emotions, not as personal flaws, but as states her body is moving through. She also starts to see that her body senses danger more easily. With this knowledge, she can learn tools to help support her own nervous system so that her body can read a situation as safe. We will review some of these later. Finally, another part of the validation process is helping a woman educate her loved ones so that she can also receive validation from them.</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309" name="Google Shape;309;p1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13</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1" name="Google Shape;331;p1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We are going to explore why educating support systems is also essential while working with women going through menopause. Why does her family need education? Partners and children often take symptoms personally. Irritability can feel like rejection. Forgetfulness can feel like carelessness. But when they understand the science, the story changes. Education fosters empathy. Loved ones begin to see this as biology, not neglect. With that awareness, compassion grows, and patience follows. Knowledge also helps families offer practical support, whether that means giving space on a hard day, stepping in with chores, or simply listening without judgment. Most importantly, education strengthens relationships. Open conversations about menopause replace conflict with connection and create the supportive family atmosphere that women need to regulate and heal.</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332" name="Google Shape;332;p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14</a:t>
            </a:fld>
            <a:endParaRPr sz="18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8" name="Google Shape;358;p1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Communities also need education. Menopause is rarely acknowledged at work or in social spaces, yet half the population goes through it. Without education, silence turns into stigma, leaving women isolated and misunderstood. When communities are informed, empathy grows, conversations open, and the workplace becomes a safer place to speak, and judgment begins to fade. Informed employers can create supportive environments, from flexible schedules to cooler office spaces, easing symptoms and reducing stress. Education doesn't just inform communities, it transforms them into places where women feel seen, supported, and respected. The bottom line is education is power. It is not optional. It is the difference between shame and dignity, isolation and connection.</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359" name="Google Shape;359;p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15</a:t>
            </a:fld>
            <a:endParaRPr sz="18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1" name="Google Shape;381;p1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dirty="0">
                <a:solidFill>
                  <a:schemeClr val="dk1"/>
                </a:solidFill>
              </a:rPr>
              <a:t>We've seen how education gives her understanding and how validation gives her safety. But even with those in place, many women are still running on empty, pulled in every direction by family, work, and expectation. This is why the next step is so important, reassessing priorities. In this stage of life, the priority can no longer be everyone else first. It has to shift. The priority needs to be herself. Menopause is not just a biological transition. It is a life transition. It collides with the time when women have careers, when they are caregivers, when they have aging parents, when they have children leaving home, and it collides with cultural narratives about aging. For decades, women have been trained to put everyone else first. But menopause is the point where that strategy collapses. Stress is no longer background noise. It becomes the main driver of symptoms. And stress doesn't just show up because of menopause. It also worsens it. Heightened stress magnifies hot flashes, deepens insomnia, sharpens irritability, and accelerates hormonal imbalance. In turn, hormonal shifts make women more sensitive to stress. It's a feedback loop that leaves many feeling trapped. This is why stress management is not optional. It is essential. It is the key to easing symptoms, restoring hormonal balance, and reclaiming well-being in this stage of life. This is the heart of reassessment, helping women recognize that stress management is now their number one health priority. Not a side project, not an afterthought, not something to do when you have time. It's got to be the foundation. If cortisol stays unchecked, every other strategy falters: nutrition, exercise, sleep, even medication. Stress must be addressed directly.</a:t>
            </a:r>
            <a:endParaRPr sz="1200" dirty="0">
              <a:solidFill>
                <a:schemeClr val="dk1"/>
              </a:solidFill>
            </a:endParaRPr>
          </a:p>
          <a:p>
            <a:pPr marL="0" marR="0" lvl="0" indent="0" algn="l" rtl="0">
              <a:spcBef>
                <a:spcPts val="0"/>
              </a:spcBef>
              <a:spcAft>
                <a:spcPts val="0"/>
              </a:spcAft>
              <a:buNone/>
            </a:pPr>
            <a:endParaRPr sz="1200" dirty="0">
              <a:solidFill>
                <a:schemeClr val="dk1"/>
              </a:solidFill>
            </a:endParaRPr>
          </a:p>
        </p:txBody>
      </p:sp>
      <p:sp>
        <p:nvSpPr>
          <p:cNvPr id="382" name="Google Shape;382;p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16</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8" name="Google Shape;408;p1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Diet and exercise are vital for health and resilience, but on their own, they cannot overcome the effects of unrelieved stress. Unmanaged cortisol undercuts their benefits, draining energy, disrupting sleep, and amplifying cravings. This is why a holistic approach is essential. Addressing stress alongside nutrition and movement restores balance across the whole system. When stress is managed, diet works better, exercise strengthens more effectively, and overall well-being rises. Dr. Mindy Pelz reinforces this truth. She calls menopause a rewiring of the female body and brain, a time when cortisol rises louder and faster because estrogen and progesterone are no longer buffering it. What once was manageable now feels overwhelming because the biology has changed. She reminds us, "You can't out-diet or out-exercise chronic stress." Pelz also reframes menopause as an invitation. Instead of pushing through, women can use this stage to redefine priorities — me on pause. Stress reduction isn't an indulgence, it's survival, and at the heart of that is rest. Adequate rest is not laziness, it is medicine. It restores both physical and emotional well-being, giving the nervous system space to reset. Self-care practices become essential. Simple routines steady mood and rebuild resilience. These practices are not extras. They are foundational. Stress reduction techniques bring the body back into balance. Reassessment then is about giving women permission to put themselves at the center, to see stress management, rest, and self-care not as selfish, but as the groundwork for everything else. Nutrition works better, sleep deepens, energy steadies, relationships heal, and life opens back up.</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409" name="Google Shape;409;p1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17</a:t>
            </a:fld>
            <a:endParaRPr sz="18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5" name="Google Shape;435;p1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dirty="0">
                <a:solidFill>
                  <a:schemeClr val="dk1"/>
                </a:solidFill>
              </a:rPr>
              <a:t>So we've talked now about what's happening in her body and brain. Now we're going to focus on what she can actually do about it. The tools ahead fall into three groups: nervous system tools, emotional tools, and lifestyle tools.</a:t>
            </a:r>
            <a:endParaRPr sz="1200" dirty="0">
              <a:solidFill>
                <a:schemeClr val="dk1"/>
              </a:solidFill>
            </a:endParaRPr>
          </a:p>
          <a:p>
            <a:pPr marL="0" marR="0" lvl="0" indent="0" algn="l" rtl="0">
              <a:spcBef>
                <a:spcPts val="0"/>
              </a:spcBef>
              <a:spcAft>
                <a:spcPts val="0"/>
              </a:spcAft>
              <a:buNone/>
            </a:pPr>
            <a:endParaRPr sz="1200" dirty="0">
              <a:solidFill>
                <a:schemeClr val="dk1"/>
              </a:solidFill>
            </a:endParaRPr>
          </a:p>
        </p:txBody>
      </p:sp>
      <p:sp>
        <p:nvSpPr>
          <p:cNvPr id="436" name="Google Shape;436;p1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18</a:t>
            </a:fld>
            <a:endParaRPr sz="18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3" name="Google Shape;463;p1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These four practices are things we can come back to again and again — not just in a session, but in the middle of a hard day, a sleepless night, or a moment when everything feels like too much.</a:t>
            </a:r>
          </a:p>
          <a:p>
            <a:r>
              <a:rPr lang="en-US" sz="1100" b="0" i="0" u="none" strike="noStrike" cap="none" dirty="0">
                <a:solidFill>
                  <a:srgbClr val="000000"/>
                </a:solidFill>
                <a:effectLst/>
                <a:latin typeface="Arial"/>
                <a:ea typeface="Arial"/>
                <a:cs typeface="Arial"/>
                <a:sym typeface="Arial"/>
              </a:rPr>
              <a:t>The first is </a:t>
            </a:r>
            <a:r>
              <a:rPr lang="en-US" sz="1100" b="1" i="0" u="none" strike="noStrike" cap="none" dirty="0">
                <a:solidFill>
                  <a:srgbClr val="000000"/>
                </a:solidFill>
                <a:effectLst/>
                <a:latin typeface="Arial"/>
                <a:ea typeface="Arial"/>
                <a:cs typeface="Arial"/>
                <a:sym typeface="Arial"/>
              </a:rPr>
              <a:t>Arm Tracing</a:t>
            </a:r>
            <a:r>
              <a:rPr lang="en-US" sz="1100" b="0" i="0" u="none" strike="noStrike" cap="none" dirty="0">
                <a:solidFill>
                  <a:srgbClr val="000000"/>
                </a:solidFill>
                <a:effectLst/>
                <a:latin typeface="Arial"/>
                <a:ea typeface="Arial"/>
                <a:cs typeface="Arial"/>
                <a:sym typeface="Arial"/>
              </a:rPr>
              <a:t>. When we are stressed or in shutdown, our nervous system has lost its sense of safety. Simply tracing our own arm — slowly, with intention — sends a signal that we are here, we are present, we are not in danger. It sounds almost too simple. It works because the body responds to touch before the mind has time to argue.</a:t>
            </a:r>
          </a:p>
          <a:p>
            <a:r>
              <a:rPr lang="en-US" sz="1100" b="0" i="0" u="none" strike="noStrike" cap="none" dirty="0">
                <a:solidFill>
                  <a:srgbClr val="000000"/>
                </a:solidFill>
                <a:effectLst/>
                <a:latin typeface="Arial"/>
                <a:ea typeface="Arial"/>
                <a:cs typeface="Arial"/>
                <a:sym typeface="Arial"/>
              </a:rPr>
              <a:t>The </a:t>
            </a:r>
            <a:r>
              <a:rPr lang="en-US" sz="1100" b="1" i="0" u="none" strike="noStrike" cap="none" dirty="0">
                <a:solidFill>
                  <a:srgbClr val="000000"/>
                </a:solidFill>
                <a:effectLst/>
                <a:latin typeface="Arial"/>
                <a:ea typeface="Arial"/>
                <a:cs typeface="Arial"/>
                <a:sym typeface="Arial"/>
              </a:rPr>
              <a:t>Neck Release</a:t>
            </a:r>
            <a:r>
              <a:rPr lang="en-US" sz="1100" b="0" i="0" u="none" strike="noStrike" cap="none" dirty="0">
                <a:solidFill>
                  <a:srgbClr val="000000"/>
                </a:solidFill>
                <a:effectLst/>
                <a:latin typeface="Arial"/>
                <a:ea typeface="Arial"/>
                <a:cs typeface="Arial"/>
                <a:sym typeface="Arial"/>
              </a:rPr>
              <a:t> targets the sternocleidomastoid muscle — that long muscle running down the side of the neck. It connects directly to vagal pathways, which means releasing tension there actually helps downregulate our stress response. Gentle is enough.</a:t>
            </a:r>
          </a:p>
          <a:p>
            <a:r>
              <a:rPr lang="en-US" sz="1100" b="1" i="0" u="none" strike="noStrike" cap="none" dirty="0">
                <a:solidFill>
                  <a:srgbClr val="000000"/>
                </a:solidFill>
                <a:effectLst/>
                <a:latin typeface="Arial"/>
                <a:ea typeface="Arial"/>
                <a:cs typeface="Arial"/>
                <a:sym typeface="Arial"/>
              </a:rPr>
              <a:t>Grounded Breathing</a:t>
            </a:r>
            <a:r>
              <a:rPr lang="en-US" sz="1100" b="0" i="0" u="none" strike="noStrike" cap="none" dirty="0">
                <a:solidFill>
                  <a:srgbClr val="000000"/>
                </a:solidFill>
                <a:effectLst/>
                <a:latin typeface="Arial"/>
                <a:ea typeface="Arial"/>
                <a:cs typeface="Arial"/>
                <a:sym typeface="Arial"/>
              </a:rPr>
              <a:t> is breath paired with body contact — feeling the floor beneath our feet while we breathe slowly. We are combining two signals at once: the breath tells the brain to slow down, and the ground tells the body it is held.</a:t>
            </a:r>
          </a:p>
          <a:p>
            <a:r>
              <a:rPr lang="en-US" sz="1100" b="0" i="0" u="none" strike="noStrike" cap="none" dirty="0">
                <a:solidFill>
                  <a:srgbClr val="000000"/>
                </a:solidFill>
                <a:effectLst/>
                <a:latin typeface="Arial"/>
                <a:ea typeface="Arial"/>
                <a:cs typeface="Arial"/>
                <a:sym typeface="Arial"/>
              </a:rPr>
              <a:t>And finally, the </a:t>
            </a:r>
            <a:r>
              <a:rPr lang="en-US" sz="1100" b="1" i="0" u="none" strike="noStrike" cap="none" dirty="0">
                <a:solidFill>
                  <a:srgbClr val="000000"/>
                </a:solidFill>
                <a:effectLst/>
                <a:latin typeface="Arial"/>
                <a:ea typeface="Arial"/>
                <a:cs typeface="Arial"/>
                <a:sym typeface="Arial"/>
              </a:rPr>
              <a:t>Orienting Practice</a:t>
            </a:r>
            <a:r>
              <a:rPr lang="en-US" sz="1100" b="0" i="0" u="none" strike="noStrike" cap="none" dirty="0">
                <a:solidFill>
                  <a:srgbClr val="000000"/>
                </a:solidFill>
                <a:effectLst/>
                <a:latin typeface="Arial"/>
                <a:ea typeface="Arial"/>
                <a:cs typeface="Arial"/>
                <a:sym typeface="Arial"/>
              </a:rPr>
              <a:t> — this is simply letting our eyes move around the room, slowly, taking in what is actually here. Our nervous system is actively scanning for threat all the time. When we deliberately look around and see that we are safe, we give it permission to settle. It is one of the most underrated tools we have.</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464" name="Google Shape;464;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19</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 name="Google Shape;21;p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here's what we're going to cover together. First, why pause matters and why this stage of life demands it. Then the biology. What actually happens in the body and brain during menopause. We'll look at how to validate women's experiences through a polyvagal lens, understanding the nervous system, not just the symptoms. We'll talk about the importance of education and how to bring support systems on board. We'll look at how to reassess priorities, especially around stress management. And finally, we'll dig into practical tools, ways to calm the nervous system, support emotions, and use lifestyle choices to build resilience.</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22" name="Google Shape;22;p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a:t>
            </a:fld>
            <a:endParaRPr sz="1800">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2" name="Google Shape;492;p2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1" i="0" u="none" strike="noStrike" cap="none" dirty="0">
                <a:solidFill>
                  <a:srgbClr val="000000"/>
                </a:solidFill>
                <a:effectLst/>
                <a:latin typeface="Arial"/>
                <a:ea typeface="Arial"/>
                <a:cs typeface="Arial"/>
                <a:sym typeface="Arial"/>
              </a:rPr>
              <a:t>me the Feeling</a:t>
            </a:r>
            <a:r>
              <a:rPr lang="en-US" sz="1100" b="0" i="0" u="none" strike="noStrike" cap="none" dirty="0">
                <a:solidFill>
                  <a:srgbClr val="000000"/>
                </a:solidFill>
                <a:effectLst/>
                <a:latin typeface="Arial"/>
                <a:ea typeface="Arial"/>
                <a:cs typeface="Arial"/>
                <a:sym typeface="Arial"/>
              </a:rPr>
              <a:t> — research consistently shows that labelling an emotion reduces its intensity. When we say "I feel angry right now," the amygdala calms. It is not about </a:t>
            </a:r>
            <a:r>
              <a:rPr lang="en-US" sz="1100" b="0" i="0" u="none" strike="noStrike" cap="none" dirty="0" err="1">
                <a:solidFill>
                  <a:srgbClr val="000000"/>
                </a:solidFill>
                <a:effectLst/>
                <a:latin typeface="Arial"/>
                <a:ea typeface="Arial"/>
                <a:cs typeface="Arial"/>
                <a:sym typeface="Arial"/>
              </a:rPr>
              <a:t>analysing</a:t>
            </a:r>
            <a:r>
              <a:rPr lang="en-US" sz="1100" b="0" i="0" u="none" strike="noStrike" cap="none" dirty="0">
                <a:solidFill>
                  <a:srgbClr val="000000"/>
                </a:solidFill>
                <a:effectLst/>
                <a:latin typeface="Arial"/>
                <a:ea typeface="Arial"/>
                <a:cs typeface="Arial"/>
                <a:sym typeface="Arial"/>
              </a:rPr>
              <a:t> the feeling. It is just about seeing it clearly.</a:t>
            </a:r>
          </a:p>
          <a:p>
            <a:r>
              <a:rPr lang="en-US" sz="1100" b="1" i="0" u="none" strike="noStrike" cap="none" dirty="0">
                <a:solidFill>
                  <a:srgbClr val="000000"/>
                </a:solidFill>
                <a:effectLst/>
                <a:latin typeface="Arial"/>
                <a:ea typeface="Arial"/>
                <a:cs typeface="Arial"/>
                <a:sym typeface="Arial"/>
              </a:rPr>
              <a:t>Separate Self from Hormones</a:t>
            </a:r>
            <a:r>
              <a:rPr lang="en-US" sz="1100" b="0" i="0" u="none" strike="noStrike" cap="none" dirty="0">
                <a:solidFill>
                  <a:srgbClr val="000000"/>
                </a:solidFill>
                <a:effectLst/>
                <a:latin typeface="Arial"/>
                <a:ea typeface="Arial"/>
                <a:cs typeface="Arial"/>
                <a:sym typeface="Arial"/>
              </a:rPr>
              <a:t> is one of the most liberating reframes we offer. That inner critic who showed up at 2am? That is not our truth. That is a hormonal pattern. We are not our worst perimenopausal moment.</a:t>
            </a:r>
          </a:p>
          <a:p>
            <a:r>
              <a:rPr lang="en-US" sz="1100" b="1" i="0" u="none" strike="noStrike" cap="none" dirty="0">
                <a:solidFill>
                  <a:srgbClr val="000000"/>
                </a:solidFill>
                <a:effectLst/>
                <a:latin typeface="Arial"/>
                <a:ea typeface="Arial"/>
                <a:cs typeface="Arial"/>
                <a:sym typeface="Arial"/>
              </a:rPr>
              <a:t>Scan the Body</a:t>
            </a:r>
            <a:r>
              <a:rPr lang="en-US" sz="1100" b="0" i="0" u="none" strike="noStrike" cap="none" dirty="0">
                <a:solidFill>
                  <a:srgbClr val="000000"/>
                </a:solidFill>
                <a:effectLst/>
                <a:latin typeface="Arial"/>
                <a:ea typeface="Arial"/>
                <a:cs typeface="Arial"/>
                <a:sym typeface="Arial"/>
              </a:rPr>
              <a:t> helps us notice where emotion lives physically — the tight chest, the clenched jaw — so we can work with it directly.</a:t>
            </a:r>
          </a:p>
          <a:p>
            <a:r>
              <a:rPr lang="en-US" sz="1100" b="1" i="0" u="none" strike="noStrike" cap="none" dirty="0">
                <a:solidFill>
                  <a:srgbClr val="000000"/>
                </a:solidFill>
                <a:effectLst/>
                <a:latin typeface="Arial"/>
                <a:ea typeface="Arial"/>
                <a:cs typeface="Arial"/>
                <a:sym typeface="Arial"/>
              </a:rPr>
              <a:t>Anchoring Statements</a:t>
            </a:r>
            <a:r>
              <a:rPr lang="en-US" sz="1100" b="0" i="0" u="none" strike="noStrike" cap="none" dirty="0">
                <a:solidFill>
                  <a:srgbClr val="000000"/>
                </a:solidFill>
                <a:effectLst/>
                <a:latin typeface="Arial"/>
                <a:ea typeface="Arial"/>
                <a:cs typeface="Arial"/>
                <a:sym typeface="Arial"/>
              </a:rPr>
              <a:t> are short, true phrases we return to when we feel </a:t>
            </a:r>
            <a:r>
              <a:rPr lang="en-US" sz="1100" b="0" i="0" u="none" strike="noStrike" cap="none" dirty="0" err="1">
                <a:solidFill>
                  <a:srgbClr val="000000"/>
                </a:solidFill>
                <a:effectLst/>
                <a:latin typeface="Arial"/>
                <a:ea typeface="Arial"/>
                <a:cs typeface="Arial"/>
                <a:sym typeface="Arial"/>
              </a:rPr>
              <a:t>destabilised</a:t>
            </a:r>
            <a:r>
              <a:rPr lang="en-US" sz="1100" b="0" i="0" u="none" strike="noStrike" cap="none" dirty="0">
                <a:solidFill>
                  <a:srgbClr val="000000"/>
                </a:solidFill>
                <a:effectLst/>
                <a:latin typeface="Arial"/>
                <a:ea typeface="Arial"/>
                <a:cs typeface="Arial"/>
                <a:sym typeface="Arial"/>
              </a:rPr>
              <a:t>. "I have navigated hard things before." "This is temporary."</a:t>
            </a:r>
          </a:p>
          <a:p>
            <a:r>
              <a:rPr lang="en-US" sz="1100" b="1" i="0" u="none" strike="noStrike" cap="none" dirty="0">
                <a:solidFill>
                  <a:srgbClr val="000000"/>
                </a:solidFill>
                <a:effectLst/>
                <a:latin typeface="Arial"/>
                <a:ea typeface="Arial"/>
                <a:cs typeface="Arial"/>
                <a:sym typeface="Arial"/>
              </a:rPr>
              <a:t>Give Permission</a:t>
            </a:r>
            <a:r>
              <a:rPr lang="en-US" sz="1100" b="0" i="0" u="none" strike="noStrike" cap="none" dirty="0">
                <a:solidFill>
                  <a:srgbClr val="000000"/>
                </a:solidFill>
                <a:effectLst/>
                <a:latin typeface="Arial"/>
                <a:ea typeface="Arial"/>
                <a:cs typeface="Arial"/>
                <a:sym typeface="Arial"/>
              </a:rPr>
              <a:t> is about releasing guilt — for resting, for changing, for not being who we were a decade ago.</a:t>
            </a:r>
          </a:p>
          <a:p>
            <a:r>
              <a:rPr lang="en-US" sz="1100" b="1" i="0" u="none" strike="noStrike" cap="none" dirty="0">
                <a:solidFill>
                  <a:srgbClr val="000000"/>
                </a:solidFill>
                <a:effectLst/>
                <a:latin typeface="Arial"/>
                <a:ea typeface="Arial"/>
                <a:cs typeface="Arial"/>
                <a:sym typeface="Arial"/>
              </a:rPr>
              <a:t>Rewrite the Story</a:t>
            </a:r>
            <a:r>
              <a:rPr lang="en-US" sz="1100" b="0" i="0" u="none" strike="noStrike" cap="none" dirty="0">
                <a:solidFill>
                  <a:srgbClr val="000000"/>
                </a:solidFill>
                <a:effectLst/>
                <a:latin typeface="Arial"/>
                <a:ea typeface="Arial"/>
                <a:cs typeface="Arial"/>
                <a:sym typeface="Arial"/>
              </a:rPr>
              <a:t> invites us to step back from an old narrative and ask whether it still serves us.</a:t>
            </a:r>
          </a:p>
          <a:p>
            <a:r>
              <a:rPr lang="en-US" sz="1100" b="1" i="0" u="none" strike="noStrike" cap="none" dirty="0">
                <a:solidFill>
                  <a:srgbClr val="000000"/>
                </a:solidFill>
                <a:effectLst/>
                <a:latin typeface="Arial"/>
                <a:ea typeface="Arial"/>
                <a:cs typeface="Arial"/>
                <a:sym typeface="Arial"/>
              </a:rPr>
              <a:t>Grief Ritual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honours</a:t>
            </a:r>
            <a:r>
              <a:rPr lang="en-US" sz="1100" b="0" i="0" u="none" strike="noStrike" cap="none" dirty="0">
                <a:solidFill>
                  <a:srgbClr val="000000"/>
                </a:solidFill>
                <a:effectLst/>
                <a:latin typeface="Arial"/>
                <a:ea typeface="Arial"/>
                <a:cs typeface="Arial"/>
                <a:sym typeface="Arial"/>
              </a:rPr>
              <a:t> what menopause takes — our fertility, sometimes our identity, sometimes relationships that no longer fit. Grief is not pathology. It is love moving through a transition.</a:t>
            </a:r>
          </a:p>
          <a:p>
            <a:r>
              <a:rPr lang="en-US" sz="1100" b="0" i="0" u="none" strike="noStrike" cap="none" dirty="0">
                <a:solidFill>
                  <a:srgbClr val="000000"/>
                </a:solidFill>
                <a:effectLst/>
                <a:latin typeface="Arial"/>
                <a:ea typeface="Arial"/>
                <a:cs typeface="Arial"/>
                <a:sym typeface="Arial"/>
              </a:rPr>
              <a:t>And </a:t>
            </a:r>
            <a:r>
              <a:rPr lang="en-US" sz="1100" b="1" i="0" u="none" strike="noStrike" cap="none" dirty="0">
                <a:solidFill>
                  <a:srgbClr val="000000"/>
                </a:solidFill>
                <a:effectLst/>
                <a:latin typeface="Arial"/>
                <a:ea typeface="Arial"/>
                <a:cs typeface="Arial"/>
                <a:sym typeface="Arial"/>
              </a:rPr>
              <a:t>Circles and Community</a:t>
            </a:r>
            <a:r>
              <a:rPr lang="en-US" sz="1100" b="0" i="0" u="none" strike="noStrike" cap="none" dirty="0">
                <a:solidFill>
                  <a:srgbClr val="000000"/>
                </a:solidFill>
                <a:effectLst/>
                <a:latin typeface="Arial"/>
                <a:ea typeface="Arial"/>
                <a:cs typeface="Arial"/>
                <a:sym typeface="Arial"/>
              </a:rPr>
              <a:t> — because healing happens in connection. We were never meant to do this alone.</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493" name="Google Shape;493;p2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20</a:t>
            </a:fld>
            <a:endParaRPr sz="1800">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3" name="Google Shape;533;p2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This is one of our </a:t>
            </a:r>
            <a:r>
              <a:rPr lang="en-US" sz="1100" b="0" i="0" u="none" strike="noStrike" cap="none" dirty="0" err="1">
                <a:solidFill>
                  <a:srgbClr val="000000"/>
                </a:solidFill>
                <a:effectLst/>
                <a:latin typeface="Arial"/>
                <a:ea typeface="Arial"/>
                <a:cs typeface="Arial"/>
                <a:sym typeface="Arial"/>
              </a:rPr>
              <a:t>favourite</a:t>
            </a:r>
            <a:r>
              <a:rPr lang="en-US" sz="1100" b="0" i="0" u="none" strike="noStrike" cap="none" dirty="0">
                <a:solidFill>
                  <a:srgbClr val="000000"/>
                </a:solidFill>
                <a:effectLst/>
                <a:latin typeface="Arial"/>
                <a:ea typeface="Arial"/>
                <a:cs typeface="Arial"/>
                <a:sym typeface="Arial"/>
              </a:rPr>
              <a:t> moments in any session, because it shifts the question from "what is wrong with me right now" to "who am I becoming."</a:t>
            </a:r>
          </a:p>
          <a:p>
            <a:r>
              <a:rPr lang="en-US" sz="1100" b="0" i="0" u="none" strike="noStrike" cap="none" dirty="0">
                <a:solidFill>
                  <a:srgbClr val="000000"/>
                </a:solidFill>
                <a:effectLst/>
                <a:latin typeface="Arial"/>
                <a:ea typeface="Arial"/>
                <a:cs typeface="Arial"/>
                <a:sym typeface="Arial"/>
              </a:rPr>
              <a:t>Future You is not a fantasy. She is a direction. She is the version of you who has moved through this transition with intention — who made choices, even small ones, that added up to something real.</a:t>
            </a:r>
          </a:p>
          <a:p>
            <a:r>
              <a:rPr lang="en-US" sz="1100" b="0" i="0" u="none" strike="noStrike" cap="none" dirty="0">
                <a:solidFill>
                  <a:srgbClr val="000000"/>
                </a:solidFill>
                <a:effectLst/>
                <a:latin typeface="Arial"/>
                <a:ea typeface="Arial"/>
                <a:cs typeface="Arial"/>
                <a:sym typeface="Arial"/>
              </a:rPr>
              <a:t>So let us sit with these questions. You do not have to answer them out loud. Just let them land.</a:t>
            </a:r>
          </a:p>
          <a:p>
            <a:r>
              <a:rPr lang="en-US" sz="1100" b="0" i="0" u="none" strike="noStrike" cap="none" dirty="0">
                <a:solidFill>
                  <a:srgbClr val="000000"/>
                </a:solidFill>
                <a:effectLst/>
                <a:latin typeface="Arial"/>
                <a:ea typeface="Arial"/>
                <a:cs typeface="Arial"/>
                <a:sym typeface="Arial"/>
              </a:rPr>
              <a:t>How does Future You carry herself in the world? Not perform — carry. There is a difference.</a:t>
            </a:r>
          </a:p>
          <a:p>
            <a:r>
              <a:rPr lang="en-US" sz="1100" b="0" i="0" u="none" strike="noStrike" cap="none" dirty="0">
                <a:solidFill>
                  <a:srgbClr val="000000"/>
                </a:solidFill>
                <a:effectLst/>
                <a:latin typeface="Arial"/>
                <a:ea typeface="Arial"/>
                <a:cs typeface="Arial"/>
                <a:sym typeface="Arial"/>
              </a:rPr>
              <a:t>What is one small choice today that Future You would celebrate? Not a massive overhaul. One thing.</a:t>
            </a:r>
          </a:p>
          <a:p>
            <a:r>
              <a:rPr lang="en-US" sz="1100" b="0" i="0" u="none" strike="noStrike" cap="none" dirty="0">
                <a:solidFill>
                  <a:srgbClr val="000000"/>
                </a:solidFill>
                <a:effectLst/>
                <a:latin typeface="Arial"/>
                <a:ea typeface="Arial"/>
                <a:cs typeface="Arial"/>
                <a:sym typeface="Arial"/>
              </a:rPr>
              <a:t>When you picture yourself at peace — what did you stop doing to get there? That one is worth writing down.</a:t>
            </a:r>
          </a:p>
          <a:p>
            <a:r>
              <a:rPr lang="en-US" sz="1100" b="0" i="0" u="none" strike="noStrike" cap="none" dirty="0">
                <a:solidFill>
                  <a:srgbClr val="000000"/>
                </a:solidFill>
                <a:effectLst/>
                <a:latin typeface="Arial"/>
                <a:ea typeface="Arial"/>
                <a:cs typeface="Arial"/>
                <a:sym typeface="Arial"/>
              </a:rPr>
              <a:t>What would Future You say to you right now? What encouragement would she offer?</a:t>
            </a:r>
          </a:p>
          <a:p>
            <a:r>
              <a:rPr lang="en-US" sz="1100" b="0" i="0" u="none" strike="noStrike" cap="none" dirty="0">
                <a:solidFill>
                  <a:srgbClr val="000000"/>
                </a:solidFill>
                <a:effectLst/>
                <a:latin typeface="Arial"/>
                <a:ea typeface="Arial"/>
                <a:cs typeface="Arial"/>
                <a:sym typeface="Arial"/>
              </a:rPr>
              <a:t>What boundaries has she set — and actually kept?</a:t>
            </a:r>
          </a:p>
          <a:p>
            <a:r>
              <a:rPr lang="en-US" sz="1100" b="0" i="0" u="none" strike="noStrike" cap="none" dirty="0">
                <a:solidFill>
                  <a:srgbClr val="000000"/>
                </a:solidFill>
                <a:effectLst/>
                <a:latin typeface="Arial"/>
                <a:ea typeface="Arial"/>
                <a:cs typeface="Arial"/>
                <a:sym typeface="Arial"/>
              </a:rPr>
              <a:t>And finally — what joy has she made room for?</a:t>
            </a:r>
          </a:p>
          <a:p>
            <a:r>
              <a:rPr lang="en-US" sz="1100" b="0" i="0" u="none" strike="noStrike" cap="none" dirty="0">
                <a:solidFill>
                  <a:srgbClr val="000000"/>
                </a:solidFill>
                <a:effectLst/>
                <a:latin typeface="Arial"/>
                <a:ea typeface="Arial"/>
                <a:cs typeface="Arial"/>
                <a:sym typeface="Arial"/>
              </a:rPr>
              <a:t>These questions are not about pressure. They are about possibility. They are an invitation to remember that menopause is not where the story ends. It is where it deepens.</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534" name="Google Shape;534;p2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21</a:t>
            </a:fld>
            <a:endParaRPr sz="1800">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2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1" name="Google Shape;561;p2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Food is information. Every meal we eat sends a signal to our hormones, our brain, our metabolic system. And during menopause, that signal matters more than it ever has before.</a:t>
            </a:r>
          </a:p>
          <a:p>
            <a:r>
              <a:rPr lang="en-US" sz="1100" b="0" i="0" u="none" strike="noStrike" cap="none" dirty="0">
                <a:solidFill>
                  <a:srgbClr val="000000"/>
                </a:solidFill>
                <a:effectLst/>
                <a:latin typeface="Arial"/>
                <a:ea typeface="Arial"/>
                <a:cs typeface="Arial"/>
                <a:sym typeface="Arial"/>
              </a:rPr>
              <a:t>When </a:t>
            </a:r>
            <a:r>
              <a:rPr lang="en-US" sz="1100" b="0" i="0" u="none" strike="noStrike" cap="none" dirty="0" err="1">
                <a:solidFill>
                  <a:srgbClr val="000000"/>
                </a:solidFill>
                <a:effectLst/>
                <a:latin typeface="Arial"/>
                <a:ea typeface="Arial"/>
                <a:cs typeface="Arial"/>
                <a:sym typeface="Arial"/>
              </a:rPr>
              <a:t>oestrogen</a:t>
            </a:r>
            <a:r>
              <a:rPr lang="en-US" sz="1100" b="0" i="0" u="none" strike="noStrike" cap="none" dirty="0">
                <a:solidFill>
                  <a:srgbClr val="000000"/>
                </a:solidFill>
                <a:effectLst/>
                <a:latin typeface="Arial"/>
                <a:ea typeface="Arial"/>
                <a:cs typeface="Arial"/>
                <a:sym typeface="Arial"/>
              </a:rPr>
              <a:t> declines, our cells become less efficient at using glucose as fuel. The brain, which is an extraordinarily energy-hungry organ, starts to feel that shift — and that is where the brain fog, the fatigue, and the mood instability often come from. It is not in our heads. It is in our metabolism.</a:t>
            </a:r>
          </a:p>
          <a:p>
            <a:r>
              <a:rPr lang="en-US" sz="1100" b="1" i="0" u="none" strike="noStrike" cap="none" dirty="0">
                <a:solidFill>
                  <a:srgbClr val="000000"/>
                </a:solidFill>
                <a:effectLst/>
                <a:latin typeface="Arial"/>
                <a:ea typeface="Arial"/>
                <a:cs typeface="Arial"/>
                <a:sym typeface="Arial"/>
              </a:rPr>
              <a:t>Low-carbohydrate eating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stabilises</a:t>
            </a:r>
            <a:r>
              <a:rPr lang="en-US" sz="1100" b="0" i="0" u="none" strike="noStrike" cap="none" dirty="0">
                <a:solidFill>
                  <a:srgbClr val="000000"/>
                </a:solidFill>
                <a:effectLst/>
                <a:latin typeface="Arial"/>
                <a:ea typeface="Arial"/>
                <a:cs typeface="Arial"/>
                <a:sym typeface="Arial"/>
              </a:rPr>
              <a:t> our blood sugar and reduces the insulin spikes that drive fat storage, inflammation, and hormonal disruption. We are not talking about restriction or punishment. We are talking about becoming strategic about the fuel we give our bodies.</a:t>
            </a:r>
          </a:p>
          <a:p>
            <a:r>
              <a:rPr lang="en-US" sz="1100" b="1" i="0" u="none" strike="noStrike" cap="none" dirty="0">
                <a:solidFill>
                  <a:srgbClr val="000000"/>
                </a:solidFill>
                <a:effectLst/>
                <a:latin typeface="Arial"/>
                <a:ea typeface="Arial"/>
                <a:cs typeface="Arial"/>
                <a:sym typeface="Arial"/>
              </a:rPr>
              <a:t>Ketones</a:t>
            </a:r>
            <a:r>
              <a:rPr lang="en-US" sz="1100" b="0" i="0" u="none" strike="noStrike" cap="none" dirty="0">
                <a:solidFill>
                  <a:srgbClr val="000000"/>
                </a:solidFill>
                <a:effectLst/>
                <a:latin typeface="Arial"/>
                <a:ea typeface="Arial"/>
                <a:cs typeface="Arial"/>
                <a:sym typeface="Arial"/>
              </a:rPr>
              <a:t> — produced when we lower carbohydrate intake — offer an alternative fuel source that the menopausal brain actually prefers. Studies show they provide more stable, efficient energy than glucose for many women in this transition.</a:t>
            </a:r>
          </a:p>
          <a:p>
            <a:r>
              <a:rPr lang="en-US" sz="1100" b="0" i="0" u="none" strike="noStrike" cap="none" dirty="0">
                <a:solidFill>
                  <a:srgbClr val="000000"/>
                </a:solidFill>
                <a:effectLst/>
                <a:latin typeface="Arial"/>
                <a:ea typeface="Arial"/>
                <a:cs typeface="Arial"/>
                <a:sym typeface="Arial"/>
              </a:rPr>
              <a:t>They also </a:t>
            </a:r>
            <a:r>
              <a:rPr lang="en-US" sz="1100" b="1" i="0" u="none" strike="noStrike" cap="none" dirty="0">
                <a:solidFill>
                  <a:srgbClr val="000000"/>
                </a:solidFill>
                <a:effectLst/>
                <a:latin typeface="Arial"/>
                <a:ea typeface="Arial"/>
                <a:cs typeface="Arial"/>
                <a:sym typeface="Arial"/>
              </a:rPr>
              <a:t>protect neurons</a:t>
            </a:r>
            <a:r>
              <a:rPr lang="en-US" sz="1100" b="0" i="0" u="none" strike="noStrike" cap="none" dirty="0">
                <a:solidFill>
                  <a:srgbClr val="000000"/>
                </a:solidFill>
                <a:effectLst/>
                <a:latin typeface="Arial"/>
                <a:ea typeface="Arial"/>
                <a:cs typeface="Arial"/>
                <a:sym typeface="Arial"/>
              </a:rPr>
              <a:t> and reduce oxidative stress in the brain. That matters enormously for long-term cognitive health.</a:t>
            </a:r>
          </a:p>
          <a:p>
            <a:r>
              <a:rPr lang="en-US" sz="1100" b="0" i="0" u="none" strike="noStrike" cap="none" dirty="0">
                <a:solidFill>
                  <a:srgbClr val="000000"/>
                </a:solidFill>
                <a:effectLst/>
                <a:latin typeface="Arial"/>
                <a:ea typeface="Arial"/>
                <a:cs typeface="Arial"/>
                <a:sym typeface="Arial"/>
              </a:rPr>
              <a:t>And when we lower insulin, we lower inflammation — which means less joint pain, clearer thinking, more stable mood. These are not small benefits. This is nutrition as medicine. And it is something we can actually control. I want to put one more voice alongside this, because Dr. Robert Lustig makes the point so memorably in his book Metabolical. His phrase is that metabolic dysfunction is, in his words, not drugable, it is foodable, which is to say the deepest leverage we have sits on the end of our fork, not in a prescription. That is exactly what this slide is about. When we choose the fuel that lowers insulin and steadies our energy, we are not just easing a symptom, we are addressing the root. Food really is information, and in this season of life it may be the most powerful and the most available medicine we have.</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562" name="Google Shape;562;p2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22</a:t>
            </a:fld>
            <a:endParaRPr sz="18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2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5" name="Google Shape;585;p2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If there is one thing we could say to every woman navigating menopause, it is this: sleep is not a luxury. It is not something to push through or manage with caffeine. It is the foundation everything else rests on.</a:t>
            </a:r>
          </a:p>
          <a:p>
            <a:r>
              <a:rPr lang="en-US" sz="1100" b="0" i="0" u="none" strike="noStrike" cap="none" dirty="0">
                <a:solidFill>
                  <a:srgbClr val="000000"/>
                </a:solidFill>
                <a:effectLst/>
                <a:latin typeface="Arial"/>
                <a:ea typeface="Arial"/>
                <a:cs typeface="Arial"/>
                <a:sym typeface="Arial"/>
              </a:rPr>
              <a:t>While we sleep, our body is doing extraordinary work. </a:t>
            </a:r>
            <a:r>
              <a:rPr lang="en-US" sz="1100" b="1" i="0" u="none" strike="noStrike" cap="none" dirty="0">
                <a:solidFill>
                  <a:srgbClr val="000000"/>
                </a:solidFill>
                <a:effectLst/>
                <a:latin typeface="Arial"/>
                <a:ea typeface="Arial"/>
                <a:cs typeface="Arial"/>
                <a:sym typeface="Arial"/>
              </a:rPr>
              <a:t>Hormones are being repaired and regulated. Tissues are being restored. The brain is clearing metabolic waste</a:t>
            </a:r>
            <a:r>
              <a:rPr lang="en-US" sz="1100" b="0" i="0" u="none" strike="noStrike" cap="none" dirty="0">
                <a:solidFill>
                  <a:srgbClr val="000000"/>
                </a:solidFill>
                <a:effectLst/>
                <a:latin typeface="Arial"/>
                <a:ea typeface="Arial"/>
                <a:cs typeface="Arial"/>
                <a:sym typeface="Arial"/>
              </a:rPr>
              <a:t> through the glymphatic system. Every single system in our body depends on adequate, quality sleep to function.</a:t>
            </a:r>
          </a:p>
          <a:p>
            <a:r>
              <a:rPr lang="en-US" sz="1100" b="0" i="0" u="none" strike="noStrike" cap="none" dirty="0">
                <a:solidFill>
                  <a:srgbClr val="000000"/>
                </a:solidFill>
                <a:effectLst/>
                <a:latin typeface="Arial"/>
                <a:ea typeface="Arial"/>
                <a:cs typeface="Arial"/>
                <a:sym typeface="Arial"/>
              </a:rPr>
              <a:t>When sleep is disrupted — and during the menopausal transition, it so often is — our cortisol rises. Elevated cortisol worsens insulin resistance, which worsens hormonal chaos, which worsens sleep. We are in a cycle that compounds itself night after night.</a:t>
            </a:r>
          </a:p>
          <a:p>
            <a:r>
              <a:rPr lang="en-US" sz="1100" b="0" i="0" u="none" strike="noStrike" cap="none" dirty="0">
                <a:solidFill>
                  <a:srgbClr val="000000"/>
                </a:solidFill>
                <a:effectLst/>
                <a:latin typeface="Arial"/>
                <a:ea typeface="Arial"/>
                <a:cs typeface="Arial"/>
                <a:sym typeface="Arial"/>
              </a:rPr>
              <a:t>We are also particularly vulnerable to these effects during perimenopause and menopause because </a:t>
            </a:r>
            <a:r>
              <a:rPr lang="en-US" sz="1100" b="0" i="0" u="none" strike="noStrike" cap="none" dirty="0" err="1">
                <a:solidFill>
                  <a:srgbClr val="000000"/>
                </a:solidFill>
                <a:effectLst/>
                <a:latin typeface="Arial"/>
                <a:ea typeface="Arial"/>
                <a:cs typeface="Arial"/>
                <a:sym typeface="Arial"/>
              </a:rPr>
              <a:t>oestrogen</a:t>
            </a:r>
            <a:r>
              <a:rPr lang="en-US" sz="1100" b="0" i="0" u="none" strike="noStrike" cap="none" dirty="0">
                <a:solidFill>
                  <a:srgbClr val="000000"/>
                </a:solidFill>
                <a:effectLst/>
                <a:latin typeface="Arial"/>
                <a:ea typeface="Arial"/>
                <a:cs typeface="Arial"/>
                <a:sym typeface="Arial"/>
              </a:rPr>
              <a:t> and progesterone — both of which support sleep architecture — are declining. The hot flashes, the night sweats, the racing mind at 3am — these are not personal failings. They are biology.</a:t>
            </a:r>
          </a:p>
          <a:p>
            <a:r>
              <a:rPr lang="en-US" sz="1100" b="0" i="0" u="none" strike="noStrike" cap="none" dirty="0">
                <a:solidFill>
                  <a:srgbClr val="000000"/>
                </a:solidFill>
                <a:effectLst/>
                <a:latin typeface="Arial"/>
                <a:ea typeface="Arial"/>
                <a:cs typeface="Arial"/>
                <a:sym typeface="Arial"/>
              </a:rPr>
              <a:t>And the downstream effects are real and measurable: mood dysregulation, impaired memory, reduced executive function, increased metabolic risk. This is why we treat sleep as one of our non-negotiable pillars.</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586" name="Google Shape;586;p2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23</a:t>
            </a:fld>
            <a:endParaRPr sz="18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9" name="Google Shape;609;p2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he good news is that sleep is highly responsive to strategy. We do not have to accept disrupted nights as the new normal. These five approaches are grounded in the science of circadian biology and nervous system regulation, and all of them are within our reach.</a:t>
            </a:r>
          </a:p>
          <a:p>
            <a:r>
              <a:rPr lang="en-US" sz="1100" b="1" i="0" u="none" strike="noStrike" cap="none" dirty="0">
                <a:solidFill>
                  <a:srgbClr val="000000"/>
                </a:solidFill>
                <a:effectLst/>
                <a:latin typeface="Arial"/>
                <a:ea typeface="Arial"/>
                <a:cs typeface="Arial"/>
                <a:sym typeface="Arial"/>
              </a:rPr>
              <a:t>Consistent sleep and wake times</a:t>
            </a:r>
            <a:r>
              <a:rPr lang="en-US" sz="1100" b="0" i="0" u="none" strike="noStrike" cap="none" dirty="0">
                <a:solidFill>
                  <a:srgbClr val="000000"/>
                </a:solidFill>
                <a:effectLst/>
                <a:latin typeface="Arial"/>
                <a:ea typeface="Arial"/>
                <a:cs typeface="Arial"/>
                <a:sym typeface="Arial"/>
              </a:rPr>
              <a:t> are the single most powerful anchor for our circadian rhythm. Even on weekends. Even after a poor night. The consistency is what trains our system.</a:t>
            </a:r>
          </a:p>
          <a:p>
            <a:r>
              <a:rPr lang="en-US" sz="1100" b="1" i="0" u="none" strike="noStrike" cap="none" dirty="0">
                <a:solidFill>
                  <a:srgbClr val="000000"/>
                </a:solidFill>
                <a:effectLst/>
                <a:latin typeface="Arial"/>
                <a:ea typeface="Arial"/>
                <a:cs typeface="Arial"/>
                <a:sym typeface="Arial"/>
              </a:rPr>
              <a:t>Morning light exposure</a:t>
            </a:r>
            <a:r>
              <a:rPr lang="en-US" sz="1100" b="0" i="0" u="none" strike="noStrike" cap="none" dirty="0">
                <a:solidFill>
                  <a:srgbClr val="000000"/>
                </a:solidFill>
                <a:effectLst/>
                <a:latin typeface="Arial"/>
                <a:ea typeface="Arial"/>
                <a:cs typeface="Arial"/>
                <a:sym typeface="Arial"/>
              </a:rPr>
              <a:t> is the most powerful circadian signal we have. Within thirty minutes of waking, getting outside — even on a cloudy day — tells our brain clock to start counting toward sleep that night. It is free, and it works.</a:t>
            </a:r>
          </a:p>
          <a:p>
            <a:r>
              <a:rPr lang="en-US" sz="1100" b="1" i="0" u="none" strike="noStrike" cap="none" dirty="0">
                <a:solidFill>
                  <a:srgbClr val="000000"/>
                </a:solidFill>
                <a:effectLst/>
                <a:latin typeface="Arial"/>
                <a:ea typeface="Arial"/>
                <a:cs typeface="Arial"/>
                <a:sym typeface="Arial"/>
              </a:rPr>
              <a:t>A cool sleeping environment</a:t>
            </a:r>
            <a:r>
              <a:rPr lang="en-US" sz="1100" b="0" i="0" u="none" strike="noStrike" cap="none" dirty="0">
                <a:solidFill>
                  <a:srgbClr val="000000"/>
                </a:solidFill>
                <a:effectLst/>
                <a:latin typeface="Arial"/>
                <a:ea typeface="Arial"/>
                <a:cs typeface="Arial"/>
                <a:sym typeface="Arial"/>
              </a:rPr>
              <a:t> matters more than most people </a:t>
            </a:r>
            <a:r>
              <a:rPr lang="en-US" sz="1100" b="0" i="0" u="none" strike="noStrike" cap="none" dirty="0" err="1">
                <a:solidFill>
                  <a:srgbClr val="000000"/>
                </a:solidFill>
                <a:effectLst/>
                <a:latin typeface="Arial"/>
                <a:ea typeface="Arial"/>
                <a:cs typeface="Arial"/>
                <a:sym typeface="Arial"/>
              </a:rPr>
              <a:t>realise</a:t>
            </a:r>
            <a:r>
              <a:rPr lang="en-US" sz="1100" b="0" i="0" u="none" strike="noStrike" cap="none" dirty="0">
                <a:solidFill>
                  <a:srgbClr val="000000"/>
                </a:solidFill>
                <a:effectLst/>
                <a:latin typeface="Arial"/>
                <a:ea typeface="Arial"/>
                <a:cs typeface="Arial"/>
                <a:sym typeface="Arial"/>
              </a:rPr>
              <a:t>. Our core body temperature must drop by one to two degrees to initiate deep sleep. Keeping the bedroom cool — around 65 to 68 degrees Fahrenheit — supports that drop.</a:t>
            </a:r>
          </a:p>
          <a:p>
            <a:r>
              <a:rPr lang="en-US" sz="1100" b="1" i="0" u="none" strike="noStrike" cap="none" dirty="0">
                <a:solidFill>
                  <a:srgbClr val="000000"/>
                </a:solidFill>
                <a:effectLst/>
                <a:latin typeface="Arial"/>
                <a:ea typeface="Arial"/>
                <a:cs typeface="Arial"/>
                <a:sym typeface="Arial"/>
              </a:rPr>
              <a:t>Bedtime rituals</a:t>
            </a:r>
            <a:r>
              <a:rPr lang="en-US" sz="1100" b="0" i="0" u="none" strike="noStrike" cap="none" dirty="0">
                <a:solidFill>
                  <a:srgbClr val="000000"/>
                </a:solidFill>
                <a:effectLst/>
                <a:latin typeface="Arial"/>
                <a:ea typeface="Arial"/>
                <a:cs typeface="Arial"/>
                <a:sym typeface="Arial"/>
              </a:rPr>
              <a:t> signal to our nervous system that the day is closing and safety is established. Dimming lights, gentle movement, a warm bath, even a few minutes of journaling — these are not indulgences. They are neurological cues.</a:t>
            </a:r>
          </a:p>
          <a:p>
            <a:r>
              <a:rPr lang="en-US" sz="1100" b="0" i="0" u="none" strike="noStrike" cap="none" dirty="0">
                <a:solidFill>
                  <a:srgbClr val="000000"/>
                </a:solidFill>
                <a:effectLst/>
                <a:latin typeface="Arial"/>
                <a:ea typeface="Arial"/>
                <a:cs typeface="Arial"/>
                <a:sym typeface="Arial"/>
              </a:rPr>
              <a:t>And </a:t>
            </a:r>
            <a:r>
              <a:rPr lang="en-US" sz="1100" b="1" i="0" u="none" strike="noStrike" cap="none" dirty="0">
                <a:solidFill>
                  <a:srgbClr val="000000"/>
                </a:solidFill>
                <a:effectLst/>
                <a:latin typeface="Arial"/>
                <a:ea typeface="Arial"/>
                <a:cs typeface="Arial"/>
                <a:sym typeface="Arial"/>
              </a:rPr>
              <a:t>strategic short naps</a:t>
            </a:r>
            <a:r>
              <a:rPr lang="en-US" sz="1100" b="0" i="0" u="none" strike="noStrike" cap="none" dirty="0">
                <a:solidFill>
                  <a:srgbClr val="000000"/>
                </a:solidFill>
                <a:effectLst/>
                <a:latin typeface="Arial"/>
                <a:ea typeface="Arial"/>
                <a:cs typeface="Arial"/>
                <a:sym typeface="Arial"/>
              </a:rPr>
              <a:t> — twenty minutes, before 2pm — can help us recover from a disrupted night without interfering with the next one. The key word is strategic. We are working with our biology, not against it.</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610" name="Google Shape;610;p2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24</a:t>
            </a:fld>
            <a:endParaRPr sz="1800">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6" name="Google Shape;636;p2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Movement is one of the most powerful tools we have during this transition — and one of the most misunderstood.</a:t>
            </a:r>
          </a:p>
          <a:p>
            <a:r>
              <a:rPr lang="en-US" sz="1100" b="0" i="0" u="none" strike="noStrike" cap="none" dirty="0">
                <a:solidFill>
                  <a:srgbClr val="000000"/>
                </a:solidFill>
                <a:effectLst/>
                <a:latin typeface="Arial"/>
                <a:ea typeface="Arial"/>
                <a:cs typeface="Arial"/>
                <a:sym typeface="Arial"/>
              </a:rPr>
              <a:t>We are not talking about punishing workouts or hours on a treadmill trying to offset what we ate. We are talking about strategic, intentional movement that speaks directly to what our menopausal body needs.</a:t>
            </a:r>
          </a:p>
          <a:p>
            <a:r>
              <a:rPr lang="en-US" sz="1100" b="1" i="0" u="none" strike="noStrike" cap="none" dirty="0">
                <a:solidFill>
                  <a:srgbClr val="000000"/>
                </a:solidFill>
                <a:effectLst/>
                <a:latin typeface="Arial"/>
                <a:ea typeface="Arial"/>
                <a:cs typeface="Arial"/>
                <a:sym typeface="Arial"/>
              </a:rPr>
              <a:t>Movement regulates blood sugar, mood, hormones, and our stress response</a:t>
            </a:r>
            <a:r>
              <a:rPr lang="en-US" sz="1100" b="0" i="0" u="none" strike="noStrike" cap="none" dirty="0">
                <a:solidFill>
                  <a:srgbClr val="000000"/>
                </a:solidFill>
                <a:effectLst/>
                <a:latin typeface="Arial"/>
                <a:ea typeface="Arial"/>
                <a:cs typeface="Arial"/>
                <a:sym typeface="Arial"/>
              </a:rPr>
              <a:t> — all in a single session. A twenty-minute walk after a meal can lower post-meal glucose significantly. A strength session can shift our cortisol pattern for hours. Movement is metabolic medicine.</a:t>
            </a:r>
          </a:p>
          <a:p>
            <a:r>
              <a:rPr lang="en-US" sz="1100" b="0" i="0" u="none" strike="noStrike" cap="none" dirty="0">
                <a:solidFill>
                  <a:srgbClr val="000000"/>
                </a:solidFill>
                <a:effectLst/>
                <a:latin typeface="Arial"/>
                <a:ea typeface="Arial"/>
                <a:cs typeface="Arial"/>
                <a:sym typeface="Arial"/>
              </a:rPr>
              <a:t>And here is what we want every woman to hear: </a:t>
            </a:r>
            <a:r>
              <a:rPr lang="en-US" sz="1100" b="1" i="0" u="none" strike="noStrike" cap="none" dirty="0">
                <a:solidFill>
                  <a:srgbClr val="000000"/>
                </a:solidFill>
                <a:effectLst/>
                <a:latin typeface="Arial"/>
                <a:ea typeface="Arial"/>
                <a:cs typeface="Arial"/>
                <a:sym typeface="Arial"/>
              </a:rPr>
              <a:t>it does not need to be intense to be effective</a:t>
            </a:r>
            <a:r>
              <a:rPr lang="en-US" sz="1100" b="0" i="0" u="none" strike="noStrike" cap="none" dirty="0">
                <a:solidFill>
                  <a:srgbClr val="000000"/>
                </a:solidFill>
                <a:effectLst/>
                <a:latin typeface="Arial"/>
                <a:ea typeface="Arial"/>
                <a:cs typeface="Arial"/>
                <a:sym typeface="Arial"/>
              </a:rPr>
              <a:t>. Brief, consistent, integrated into daily life — that is the model we want to build. Ten minutes of resistance work, a walk at lunch, stretching in the evening. Compound that across a week, and the benefits are profound.</a:t>
            </a:r>
          </a:p>
          <a:p>
            <a:r>
              <a:rPr lang="en-US" sz="1100" b="1" i="0" u="none" strike="noStrike" cap="none" dirty="0">
                <a:solidFill>
                  <a:srgbClr val="000000"/>
                </a:solidFill>
                <a:effectLst/>
                <a:latin typeface="Arial"/>
                <a:ea typeface="Arial"/>
                <a:cs typeface="Arial"/>
                <a:sym typeface="Arial"/>
              </a:rPr>
              <a:t>Short strength sessions</a:t>
            </a:r>
            <a:r>
              <a:rPr lang="en-US" sz="1100" b="0" i="0" u="none" strike="noStrike" cap="none" dirty="0">
                <a:solidFill>
                  <a:srgbClr val="000000"/>
                </a:solidFill>
                <a:effectLst/>
                <a:latin typeface="Arial"/>
                <a:ea typeface="Arial"/>
                <a:cs typeface="Arial"/>
                <a:sym typeface="Arial"/>
              </a:rPr>
              <a:t> are particularly important because from our mid-forties onward, we begin losing muscle mass at an accelerating rate if we do not actively counter it. Muscle is not just about aesthetics. It is our metabolic engine. It protects our bones. It gives us energy.</a:t>
            </a:r>
          </a:p>
          <a:p>
            <a:r>
              <a:rPr lang="en-US" sz="1100" b="0" i="0" u="none" strike="noStrike" cap="none" dirty="0">
                <a:solidFill>
                  <a:srgbClr val="000000"/>
                </a:solidFill>
                <a:effectLst/>
                <a:latin typeface="Arial"/>
                <a:ea typeface="Arial"/>
                <a:cs typeface="Arial"/>
                <a:sym typeface="Arial"/>
              </a:rPr>
              <a:t>And exercise — particularly resistance training — dramatically </a:t>
            </a:r>
            <a:r>
              <a:rPr lang="en-US" sz="1100" b="1" i="0" u="none" strike="noStrike" cap="none" dirty="0">
                <a:solidFill>
                  <a:srgbClr val="000000"/>
                </a:solidFill>
                <a:effectLst/>
                <a:latin typeface="Arial"/>
                <a:ea typeface="Arial"/>
                <a:cs typeface="Arial"/>
                <a:sym typeface="Arial"/>
              </a:rPr>
              <a:t>improves insulin sensitivity</a:t>
            </a:r>
            <a:r>
              <a:rPr lang="en-US" sz="1100" b="0" i="0" u="none" strike="noStrike" cap="none" dirty="0">
                <a:solidFill>
                  <a:srgbClr val="000000"/>
                </a:solidFill>
                <a:effectLst/>
                <a:latin typeface="Arial"/>
                <a:ea typeface="Arial"/>
                <a:cs typeface="Arial"/>
                <a:sym typeface="Arial"/>
              </a:rPr>
              <a:t>, which lowers our metabolic disorder risk at a time when that risk is rising. We are investing in our future health every time we move. We want to close with this — and we mean it with everything we have.</a:t>
            </a: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637" name="Google Shape;637;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25</a:t>
            </a:fld>
            <a:endParaRPr sz="1800">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27: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1" name="Google Shape;691;p2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200" b="0" i="0" u="none" strike="noStrike" cap="none" dirty="0">
                <a:solidFill>
                  <a:srgbClr val="000000"/>
                </a:solidFill>
                <a:effectLst/>
                <a:latin typeface="Arial"/>
                <a:ea typeface="Arial"/>
                <a:cs typeface="Arial"/>
                <a:sym typeface="Arial"/>
              </a:rPr>
              <a:t>Menopause is not the beginning of decline. It is a </a:t>
            </a:r>
            <a:r>
              <a:rPr lang="en-US" sz="1200" b="1" i="0" u="none" strike="noStrike" cap="none" dirty="0">
                <a:solidFill>
                  <a:srgbClr val="000000"/>
                </a:solidFill>
                <a:effectLst/>
                <a:latin typeface="Arial"/>
                <a:ea typeface="Arial"/>
                <a:cs typeface="Arial"/>
                <a:sym typeface="Arial"/>
              </a:rPr>
              <a:t>biological reset</a:t>
            </a:r>
            <a:r>
              <a:rPr lang="en-US" sz="1200" b="0" i="0" u="none" strike="noStrike" cap="none" dirty="0">
                <a:solidFill>
                  <a:srgbClr val="000000"/>
                </a:solidFill>
                <a:effectLst/>
                <a:latin typeface="Arial"/>
                <a:ea typeface="Arial"/>
                <a:cs typeface="Arial"/>
                <a:sym typeface="Arial"/>
              </a:rPr>
              <a:t>. It is the body saying: we are changing direction. And while that can feel disorienting, even frightening in the middle of it — it carries within it an extraordinary invitation.</a:t>
            </a:r>
          </a:p>
          <a:p>
            <a:r>
              <a:rPr lang="en-US" sz="1200" b="0" i="0" u="none" strike="noStrike" cap="none" dirty="0">
                <a:solidFill>
                  <a:srgbClr val="000000"/>
                </a:solidFill>
                <a:effectLst/>
                <a:latin typeface="Arial"/>
                <a:ea typeface="Arial"/>
                <a:cs typeface="Arial"/>
                <a:sym typeface="Arial"/>
              </a:rPr>
              <a:t>When we pause — when we actually stop and look honestly at what this transition is asking of us — we gain something rare. We gain the chance to </a:t>
            </a:r>
            <a:r>
              <a:rPr lang="en-US" sz="1200" b="1" i="0" u="none" strike="noStrike" cap="none" dirty="0">
                <a:solidFill>
                  <a:srgbClr val="000000"/>
                </a:solidFill>
                <a:effectLst/>
                <a:latin typeface="Arial"/>
                <a:ea typeface="Arial"/>
                <a:cs typeface="Arial"/>
                <a:sym typeface="Arial"/>
              </a:rPr>
              <a:t>understand and </a:t>
            </a:r>
            <a:r>
              <a:rPr lang="en-US" sz="1200" b="1" i="0" u="none" strike="noStrike" cap="none" dirty="0" err="1">
                <a:solidFill>
                  <a:srgbClr val="000000"/>
                </a:solidFill>
                <a:effectLst/>
                <a:latin typeface="Arial"/>
                <a:ea typeface="Arial"/>
                <a:cs typeface="Arial"/>
                <a:sym typeface="Arial"/>
              </a:rPr>
              <a:t>honour</a:t>
            </a:r>
            <a:r>
              <a:rPr lang="en-US" sz="1200" b="1" i="0" u="none" strike="noStrike" cap="none" dirty="0">
                <a:solidFill>
                  <a:srgbClr val="000000"/>
                </a:solidFill>
                <a:effectLst/>
                <a:latin typeface="Arial"/>
                <a:ea typeface="Arial"/>
                <a:cs typeface="Arial"/>
                <a:sym typeface="Arial"/>
              </a:rPr>
              <a:t> our changing body</a:t>
            </a:r>
            <a:r>
              <a:rPr lang="en-US" sz="1200" b="0" i="0" u="none" strike="noStrike" cap="none" dirty="0">
                <a:solidFill>
                  <a:srgbClr val="000000"/>
                </a:solidFill>
                <a:effectLst/>
                <a:latin typeface="Arial"/>
                <a:ea typeface="Arial"/>
                <a:cs typeface="Arial"/>
                <a:sym typeface="Arial"/>
              </a:rPr>
              <a:t> rather than fight it. To stop living by rules that were written for a version of ourselves that no longer exists.</a:t>
            </a:r>
          </a:p>
          <a:p>
            <a:r>
              <a:rPr lang="en-US" sz="1200" b="0" i="0" u="none" strike="noStrike" cap="none" dirty="0">
                <a:solidFill>
                  <a:srgbClr val="000000"/>
                </a:solidFill>
                <a:effectLst/>
                <a:latin typeface="Arial"/>
                <a:ea typeface="Arial"/>
                <a:cs typeface="Arial"/>
                <a:sym typeface="Arial"/>
              </a:rPr>
              <a:t>The women who move through menopause with the most resilience are not the ones who resist it. They are the ones who get curious. Who reassess. Who allow the transition to reveal what actually matters.</a:t>
            </a:r>
          </a:p>
          <a:p>
            <a:r>
              <a:rPr lang="en-US" sz="1200" b="1" i="0" u="none" strike="noStrike" cap="none" dirty="0">
                <a:solidFill>
                  <a:srgbClr val="000000"/>
                </a:solidFill>
                <a:effectLst/>
                <a:latin typeface="Arial"/>
                <a:ea typeface="Arial"/>
                <a:cs typeface="Arial"/>
                <a:sym typeface="Arial"/>
              </a:rPr>
              <a:t>Reassessment during menopause</a:t>
            </a:r>
            <a:r>
              <a:rPr lang="en-US" sz="1200" b="0" i="0" u="none" strike="noStrike" cap="none" dirty="0">
                <a:solidFill>
                  <a:srgbClr val="000000"/>
                </a:solidFill>
                <a:effectLst/>
                <a:latin typeface="Arial"/>
                <a:ea typeface="Arial"/>
                <a:cs typeface="Arial"/>
                <a:sym typeface="Arial"/>
              </a:rPr>
              <a:t> leads to resilience, clarity, and a quality of self-knowledge that simply was not available to us before. We know what we can tolerate. We know what we cannot. We know who we are when things are hard.</a:t>
            </a:r>
          </a:p>
          <a:p>
            <a:r>
              <a:rPr lang="en-US" sz="1200" b="0" i="0" u="none" strike="noStrike" cap="none" dirty="0">
                <a:solidFill>
                  <a:srgbClr val="000000"/>
                </a:solidFill>
                <a:effectLst/>
                <a:latin typeface="Arial"/>
                <a:ea typeface="Arial"/>
                <a:cs typeface="Arial"/>
                <a:sym typeface="Arial"/>
              </a:rPr>
              <a:t>And this transition — with all of its challenge, all of its upheaval — brings with it an </a:t>
            </a:r>
            <a:r>
              <a:rPr lang="en-US" sz="1200" b="1" i="0" u="none" strike="noStrike" cap="none" dirty="0">
                <a:solidFill>
                  <a:srgbClr val="000000"/>
                </a:solidFill>
                <a:effectLst/>
                <a:latin typeface="Arial"/>
                <a:ea typeface="Arial"/>
                <a:cs typeface="Arial"/>
                <a:sym typeface="Arial"/>
              </a:rPr>
              <a:t>extraordinary opportunity for </a:t>
            </a:r>
            <a:r>
              <a:rPr lang="en-US" sz="1200" b="1" i="0" u="none" strike="noStrike" cap="none" dirty="0" err="1">
                <a:solidFill>
                  <a:srgbClr val="000000"/>
                </a:solidFill>
                <a:effectLst/>
                <a:latin typeface="Arial"/>
                <a:ea typeface="Arial"/>
                <a:cs typeface="Arial"/>
                <a:sym typeface="Arial"/>
              </a:rPr>
              <a:t>reprioritisation</a:t>
            </a:r>
            <a:r>
              <a:rPr lang="en-US" sz="1200" b="1" i="0" u="none" strike="noStrike" cap="none" dirty="0">
                <a:solidFill>
                  <a:srgbClr val="000000"/>
                </a:solidFill>
                <a:effectLst/>
                <a:latin typeface="Arial"/>
                <a:ea typeface="Arial"/>
                <a:cs typeface="Arial"/>
                <a:sym typeface="Arial"/>
              </a:rPr>
              <a:t> and renewal</a:t>
            </a:r>
            <a:r>
              <a:rPr lang="en-US" sz="1200" b="0" i="0" u="none" strike="noStrike" cap="none" dirty="0">
                <a:solidFill>
                  <a:srgbClr val="000000"/>
                </a:solidFill>
                <a:effectLst/>
                <a:latin typeface="Arial"/>
                <a:ea typeface="Arial"/>
                <a:cs typeface="Arial"/>
                <a:sym typeface="Arial"/>
              </a:rPr>
              <a:t>. To build a life, a body, and a sense of self that is not just surviving menopause but genuinely thriving through it and beyond.</a:t>
            </a:r>
          </a:p>
          <a:p>
            <a:r>
              <a:rPr lang="en-US" sz="1200" b="0" i="0" u="none" strike="noStrike" cap="none" dirty="0">
                <a:solidFill>
                  <a:srgbClr val="000000"/>
                </a:solidFill>
                <a:effectLst/>
                <a:latin typeface="Arial"/>
                <a:ea typeface="Arial"/>
                <a:cs typeface="Arial"/>
                <a:sym typeface="Arial"/>
              </a:rPr>
              <a:t>That is what we are here to help build together.</a:t>
            </a:r>
          </a:p>
          <a:p>
            <a:endParaRPr lang="en-US" sz="1200" b="0" i="0" u="none" strike="noStrike" cap="none" dirty="0">
              <a:solidFill>
                <a:srgbClr val="000000"/>
              </a:solidFill>
              <a:effectLst/>
              <a:latin typeface="Arial"/>
              <a:ea typeface="Arial"/>
              <a:cs typeface="Arial"/>
              <a:sym typeface="Arial"/>
            </a:endParaRP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692" name="Google Shape;692;p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26</a:t>
            </a:fld>
            <a:endParaRPr sz="1800">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a:extLst>
            <a:ext uri="{FF2B5EF4-FFF2-40B4-BE49-F238E27FC236}">
              <a16:creationId xmlns:a16="http://schemas.microsoft.com/office/drawing/2014/main" id="{91FF137A-E4B9-2F2B-5E1F-218DA73AA509}"/>
            </a:ext>
          </a:extLst>
        </p:cNvPr>
        <p:cNvGrpSpPr/>
        <p:nvPr/>
      </p:nvGrpSpPr>
      <p:grpSpPr>
        <a:xfrm>
          <a:off x="0" y="0"/>
          <a:ext cx="0" cy="0"/>
          <a:chOff x="0" y="0"/>
          <a:chExt cx="0" cy="0"/>
        </a:xfrm>
      </p:grpSpPr>
      <p:sp>
        <p:nvSpPr>
          <p:cNvPr id="846" name="Google Shape;846;p46:notes">
            <a:extLst>
              <a:ext uri="{FF2B5EF4-FFF2-40B4-BE49-F238E27FC236}">
                <a16:creationId xmlns:a16="http://schemas.microsoft.com/office/drawing/2014/main" id="{CEEF7024-63D1-0BA2-FE8C-138C150EF3C5}"/>
              </a:ext>
            </a:extLst>
          </p:cNvPr>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47" name="Google Shape;847;p46:notes">
            <a:extLst>
              <a:ext uri="{FF2B5EF4-FFF2-40B4-BE49-F238E27FC236}">
                <a16:creationId xmlns:a16="http://schemas.microsoft.com/office/drawing/2014/main" id="{58FB89D1-91D9-F06D-2D27-9A3877F3FC49}"/>
              </a:ext>
            </a:extLst>
          </p:cNvPr>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r>
              <a:rPr lang="en-US" sz="1100" b="0" i="0" u="none" strike="noStrike" cap="none" dirty="0">
                <a:solidFill>
                  <a:srgbClr val="000000"/>
                </a:solidFill>
                <a:effectLst/>
                <a:latin typeface="Arial"/>
                <a:ea typeface="Arial"/>
                <a:cs typeface="Arial"/>
                <a:sym typeface="Arial"/>
              </a:rPr>
              <a:t>So here we are, back where we started. Five domains — but one system.</a:t>
            </a:r>
          </a:p>
          <a:p>
            <a:r>
              <a:rPr lang="en-US" sz="1100" b="0" i="0" u="none" strike="noStrike" cap="none" dirty="0">
                <a:solidFill>
                  <a:srgbClr val="000000"/>
                </a:solidFill>
                <a:effectLst/>
                <a:latin typeface="Arial"/>
                <a:ea typeface="Arial"/>
                <a:cs typeface="Arial"/>
                <a:sym typeface="Arial"/>
              </a:rPr>
              <a:t>Everything we covered today wasn't a separate fix. It was one more piece of the same picture.</a:t>
            </a:r>
          </a:p>
          <a:p>
            <a:r>
              <a:rPr lang="en-US" sz="1100" b="0" i="0" u="none" strike="noStrike" cap="none" dirty="0">
                <a:solidFill>
                  <a:srgbClr val="000000"/>
                </a:solidFill>
                <a:effectLst/>
                <a:latin typeface="Arial"/>
                <a:ea typeface="Arial"/>
                <a:cs typeface="Arial"/>
                <a:sym typeface="Arial"/>
              </a:rPr>
              <a:t>And here's what I want you to walk out with: you are not at the mercy of this transition. You have a stack. And you can own it.</a:t>
            </a:r>
          </a:p>
          <a:p>
            <a:r>
              <a:rPr lang="en-US" sz="1100" b="0" i="1" u="none" strike="noStrike" cap="none" dirty="0">
                <a:solidFill>
                  <a:srgbClr val="000000"/>
                </a:solidFill>
                <a:effectLst/>
                <a:latin typeface="Arial"/>
                <a:ea typeface="Arial"/>
                <a:cs typeface="Arial"/>
                <a:sym typeface="Arial"/>
              </a:rPr>
              <a:t>(pause — let the slide sit in silence for a beat)</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That's the whole point. Not perfection — ownership. One system… in your hands.</a:t>
            </a:r>
          </a:p>
          <a:p>
            <a:r>
              <a:rPr lang="en-US" sz="1100" b="0" i="1" u="none" strike="noStrike" cap="none" dirty="0">
                <a:solidFill>
                  <a:srgbClr val="000000"/>
                </a:solidFill>
                <a:effectLst/>
                <a:latin typeface="Arial"/>
                <a:ea typeface="Arial"/>
                <a:cs typeface="Arial"/>
                <a:sym typeface="Arial"/>
              </a:rPr>
              <a:t>(slow down, then land the final word)</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Your stack.</a:t>
            </a:r>
          </a:p>
          <a:p>
            <a:br>
              <a:rPr lang="en-US" sz="1200" dirty="0"/>
            </a:br>
            <a:r>
              <a:rPr lang="en-US" sz="1100" b="0" i="0" u="none" strike="noStrike" cap="none" dirty="0">
                <a:solidFill>
                  <a:srgbClr val="000000"/>
                </a:solidFill>
                <a:effectLst/>
                <a:latin typeface="Arial"/>
                <a:ea typeface="Arial"/>
                <a:cs typeface="Arial"/>
                <a:sym typeface="Arial"/>
              </a:rPr>
              <a:t>You don't have to master all five at once. You just have to start owning one. That's how the whole system shifts."</a:t>
            </a:r>
            <a:endParaRPr lang="en-US" sz="1200" dirty="0">
              <a:solidFill>
                <a:schemeClr val="dk1"/>
              </a:solidFill>
              <a:latin typeface="Arial"/>
              <a:ea typeface="Arial"/>
              <a:cs typeface="Arial"/>
              <a:sym typeface="Arial"/>
            </a:endParaRPr>
          </a:p>
        </p:txBody>
      </p:sp>
      <p:sp>
        <p:nvSpPr>
          <p:cNvPr id="848" name="Google Shape;848;p46:notes">
            <a:extLst>
              <a:ext uri="{FF2B5EF4-FFF2-40B4-BE49-F238E27FC236}">
                <a16:creationId xmlns:a16="http://schemas.microsoft.com/office/drawing/2014/main" id="{734C0934-C911-24B0-95C6-38E006587DE0}"/>
              </a:ext>
            </a:extLst>
          </p:cNvPr>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27</a:t>
            </a:fld>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580460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3e4930869b2_0_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5" name="Google Shape;715;g3e4930869b2_0_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This is the goal. This is what we are working toward. [PAUSE]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Not managing menopause. Not surviving the transition. Not accepting a diminished version of ourselves because our bodies are changing.</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Thriving. With strong muscles, clear thinking, stable energy, and the confidence that comes from understanding our own biology.</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The science is clear: the midlife metabolic shift is real, it is measurable, and it is addressable. We have the knowledge, the tools, and the evidence.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What we eat. How we sleep. How we manage stress. The muscle we build. The connections we nurture. The morning light we step into. And when appropriate — the hormone support that gives our biology what it is asking for. [PAUSE]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These are not small things. They are the difference between a midlife that diminishes us and one that opens us into the most capable, energised version of ourselves we have ever been.</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These are the glory years. Strong. Healthy. Fully alive. And we are going to own them. And since this is where our journey together comes to a close, I want to name what we have built. Across these modules we have walked the whole stack, the food that steadies our metabolism, the sleep that restores us, the movement and muscle that protect us, the connection that calms us, the morning light that sets our rhythm, and the hormone support that, when it is right, gives our biology what it asks for. Dr. Casey Means, in her book Good Energy, reminds us that these systems are not separate problems to solve one by one, they are one connected system, and good energy is what we feel when that system is working together. That is the heart of Own Your Stack. In the leadership work I have been writing about, in Building Your Health Stack and in the work on the convergence of leadership and wisdom, I keep returning to the same truth, that protecting our metabolic health is not separate from our capacity to lead and to live fully, it is the foundation of it. So this is not the end of the story. It is the place where you pick up the pen. The science is clear, the tools are in your hands, and these truly are the glory years. Strong, healthy, fully alive, and ours to own.</a:t>
            </a:r>
            <a:endParaRPr/>
          </a:p>
        </p:txBody>
      </p:sp>
      <p:sp>
        <p:nvSpPr>
          <p:cNvPr id="716" name="Google Shape;716;g3e4930869b2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28</a:t>
            </a:fld>
            <a:endParaRPr sz="18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2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0" name="Google Shape;730;p2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31" name="Google Shape;731;p2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29</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 name="Google Shape;53;p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why is pause so important? When women enter menopause, the first thing we notice are the symptoms, the hot flashes, the stubborn weight gain that feels immune to diet and exercise, the fatigue that doesn't lift no matter how many hours of sleep we get. The brain fog that makes them forget a word mid-sentence. The mood swings that comes — they seem to come out of nowhere. For decades, our culture has told women to grit their teeth, endure, and keep going. It's just a part of aging, they're told. You'll get through it. And so they do what they've always done. They push harder, multitask more, bury their discomfort, and try to stay afloat. All while our body is shifting underneath them.</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54" name="Google Shape;54;p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3</a:t>
            </a:fld>
            <a:endParaRPr sz="1800">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notes"/>
        <p:cNvGrpSpPr/>
        <p:nvPr/>
      </p:nvGrpSpPr>
      <p:grpSpPr>
        <a:xfrm>
          <a:off x="0" y="0"/>
          <a:ext cx="0" cy="0"/>
          <a:chOff x="0" y="0"/>
          <a:chExt cx="0" cy="0"/>
        </a:xfrm>
      </p:grpSpPr>
      <p:sp>
        <p:nvSpPr>
          <p:cNvPr id="2" name="Notes Placeholder"/>
          <p:cNvSpPr>
            <a:spLocks noGrp="1"/>
          </p:cNvSpPr>
          <p:nvPr>
            <p:ph type="body" idx="1"/>
          </p:nvPr>
        </p:nvSpPr>
        <p:spPr/>
        <p:txBody>
          <a:bodyPr/>
          <a:lstStyle/>
          <a:p>
            <a:r>
              <a:rPr lang="en-US" sz="1200"/>
              <a:t>Before we close, here is your experiment for the week, and it is a gentle one. This week, pick just one of the four practices on this slide and use it once a day, especially in the moments when the storm rises. You might choose arm tracing, answering stress with slow, gentle touch along the arm. You might choose the neck release, easing the muscle that runs along the side of the neck to stimulate the vagal pathway. You might choose grounded breathing, pairing each breath with the feeling of contact and weight. Or you might choose orienting, letting your eyes slowly scan the room to confirm that you are safe right now. Whichever one you pick, you are teaching the nervous system, in real time, that it is safe. Remember the order, validation comes first, and regulation comes next. At the end of the week, write one line on which practice your body answered to, and why. That single sentence is you learning the language of your own nervous system.</a:t>
            </a: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rgbClr val="3C6652"/>
                </a:solidFill>
                <a:latin typeface="Calibri"/>
                <a:ea typeface="Calibri"/>
                <a:cs typeface="Calibri"/>
                <a:sym typeface="Calibri"/>
              </a:rPr>
              <a:t>But here's the truth. Those old  strategy no longer works. Menopause is a stage of life that demands pause. Not because we are fragile and not because we can't keep up, but because our physiology has fundamentally changed. Our nervous system is more sensitive. Our metabolism is more reactive. Our brain is using energy differently than it ever has before. Continuing at the same pace with the same strategies without stopping to learn, validate, and reassess will not only leave us exhausted, it will accelerate disease risk and emotional burnout. So pausing now is not just an indulgence. It is survival. It is medicine. It is the key to reclaiming health and stability in this new stage of life.</a:t>
            </a:r>
            <a:r>
              <a:rPr lang="en-US" sz="1100">
                <a:solidFill>
                  <a:schemeClr val="dk1"/>
                </a:solidFill>
              </a:rPr>
              <a:t> </a:t>
            </a:r>
            <a:endParaRPr sz="1200">
              <a:solidFill>
                <a:schemeClr val="dk1"/>
              </a:solidFill>
              <a:latin typeface="Arial"/>
              <a:ea typeface="Arial"/>
              <a:cs typeface="Arial"/>
              <a:sym typeface="Arial"/>
            </a:endParaRPr>
          </a:p>
        </p:txBody>
      </p:sp>
      <p:sp>
        <p:nvSpPr>
          <p:cNvPr id="82" name="Google Shape;82;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4</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 name="Google Shape;107;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let's take a look at what's actually happening in the body, because when women understand the biology, we stop blaming themselves. Education becomes empowerment. During reproductive years, estrogen and progesterone rise and fall each month with the menstrual cycle. Estrogen reaches a peak mid-cycle, driving ovulation. This peak of estrogen increases serotonin and dopamine. This makes a woman /us feel invincible. We have the most energy and wonderful creative ideas right around ovulation. This is due to estrogen. After ovulation, estrogen starts to decrease, and progesterone is on the rise. Progesterone rises to prepare the body for pregnancy. When progesterone rises, so does GABA. With the increase of GABA, a woman feels calm and peaceful. If no pregnancy occurs, progesterone also starts to fall. During the last week of the cycle, when there is no pregnancy, both hormones are low. When both hormones fall, many women experience PMS. The reason they experience PMS is because both hormones are low. The emotional symptoms of PMS include mood swings, irritability, anxiety, depression, difficulty concentrating, and increased appetite. So when these hormones are high, they offer protection from those feelings, and when they are low, all hormonal protection disappears.</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108" name="Google Shape;108;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5</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5" name="Google Shape;135;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we've already experienced this feeling every month for years. In perimenopause, the years leading up to menopause, the regular cycle starts to falter. Ovulation becomes less predictable, and some cycles release no egg at all. Without ovulation, progesterone is not produced. When progesterone lowers, so does GABA. With this change, sleep is harder because we don't get the calming effect of GABA. Emotions are harder to steady, and stress resilience decreases. Estrogen follows a different pattern. In perimenopause, estrogen doesn't just steadily decline, it fluctuates wildly. Some moments it's high, and other moments it crashes. Symptoms can feel erratic. It's like having PMS spontaneously without expectation. When women hit menopause, defined as the day when a woman has not had her period for twelve months, estrogen levels have dropped by about ninety percent compared to her reproductive years. So once a woman hits menopause, both estrogen and progesterone are low. It's basically like being in that same time of PMS, but it's all the time. The big difference is that there are no swings. There are no moments when you have your hormones working. It is always low. So progesterone is gone, therefore GABA is low. Estrogen is low, therefore dopamine and serotonin are low. So all of these buffers from GABA, from dopamine and serotonin are stripped away. A woman is left unprotected. Sleep falters, cortisol rises, blood sugar swings. Emotions feel harder to steady. This is the hormonal landscape women must now navigate. And most women do not know this. To have this happen to you without understanding why is horrific. It can bring great insecurity. This makes understanding it fundamental.</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136" name="Google Shape;136;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6</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3" name="Google Shape;153;p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100">
                <a:solidFill>
                  <a:schemeClr val="dk1"/>
                </a:solidFill>
              </a:rPr>
              <a:t>Education isn't just information, it's power. When women learn what happens as estrogen and progesterone fall, and how those shifts affect body and mood, shame loosens its grip and self-blame fades. We see our struggles not as weakness, but as biology in transition. Knowledge dismantles shame. It gives us the language to work with their changing bodies instead of against us. With understanding also comes openness. We feel safer seeking support, talking freely about it, and breaking the silence that has surrounded menopause for years. And with knowledge comes empowerment, because once we see our biology clearly, we are motivated to act.</a:t>
            </a:r>
            <a:endParaRPr sz="1100">
              <a:solidFill>
                <a:schemeClr val="dk1"/>
              </a:solidFill>
            </a:endParaRPr>
          </a:p>
          <a:p>
            <a:pPr marL="0" marR="0" lvl="0" indent="0" algn="l" rtl="0">
              <a:spcBef>
                <a:spcPts val="0"/>
              </a:spcBef>
              <a:spcAft>
                <a:spcPts val="0"/>
              </a:spcAft>
              <a:buNone/>
            </a:pPr>
            <a:r>
              <a:rPr lang="en-US" sz="1100">
                <a:solidFill>
                  <a:srgbClr val="3C6652"/>
                </a:solidFill>
                <a:latin typeface="Calibri"/>
                <a:ea typeface="Calibri"/>
                <a:cs typeface="Calibri"/>
                <a:sym typeface="Calibri"/>
              </a:rPr>
              <a:t>We adopt nutrition, sleep, stress, and movement strategies, not from fear, but from confidence. Education reduces shame, fosters openness, and drives the lifestyle shifts that restore resilience.</a:t>
            </a:r>
            <a:r>
              <a:rPr lang="en-US" sz="1100">
                <a:solidFill>
                  <a:schemeClr val="dk1"/>
                </a:solidFill>
              </a:rPr>
              <a:t> </a:t>
            </a:r>
            <a:endParaRPr sz="1200">
              <a:solidFill>
                <a:schemeClr val="dk1"/>
              </a:solidFill>
            </a:endParaRPr>
          </a:p>
        </p:txBody>
      </p:sp>
      <p:sp>
        <p:nvSpPr>
          <p:cNvPr id="154" name="Google Shape;154;p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7</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2" name="Google Shape;182;p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So what else happens in the body when estrogen and progesterone drop? We will review the impact of menopause on the brain and metabolism. We will start with estrogen. Estrogen does far more than regulate reproduction and lower serotonin and dopamine. It helps neurons use glucose for fuel by increasing glucose uptake and optimizing mitochondrial function. It improves blood flow by stimulating the body to produce nitric oxide, and it supports synaptic plasticity by promoting the growth of new synapses. It is a metabolic hormone for the brain. When estrogen falls, neurons lose this support. PET scans from Lisa Mosconi's lab show a sharp drop in brain glucose metabolism during perimenopause, especially in the hippocampus and prefrontal cortex. Mosconi explained that this is why women experience brain fog, forgetfulness, and have difficulty concentrating. Their brains are fuel-starved and metabolically compromised.</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183" name="Google Shape;183;p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8</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4" name="Google Shape;204;p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12700" lvl="0" indent="0" algn="l" rtl="0">
              <a:lnSpc>
                <a:spcPct val="115000"/>
              </a:lnSpc>
              <a:spcBef>
                <a:spcPts val="0"/>
              </a:spcBef>
              <a:spcAft>
                <a:spcPts val="0"/>
              </a:spcAft>
              <a:buClr>
                <a:schemeClr val="dk1"/>
              </a:buClr>
              <a:buSzPts val="1100"/>
              <a:buFont typeface="Arial"/>
              <a:buNone/>
            </a:pPr>
            <a:r>
              <a:rPr lang="en-US" sz="1200">
                <a:solidFill>
                  <a:schemeClr val="dk1"/>
                </a:solidFill>
              </a:rPr>
              <a:t>And what happens with progesterone? As we said, progesterone activates GABA receptors. This is the neurotransmitter of calm, sleep, and safety. When progesterone dips, women lose that natural buffer. Anxiety rises, irritability spikes, sleep fractures. That three AM wake up with a racing mind is not in her head. It is the loss of progesterone's soothing effect.</a:t>
            </a:r>
            <a:endParaRPr sz="1200">
              <a:solidFill>
                <a:schemeClr val="dk1"/>
              </a:solidFill>
            </a:endParaRPr>
          </a:p>
          <a:p>
            <a:pPr marL="0" marR="0" lvl="0" indent="0" algn="l" rtl="0">
              <a:spcBef>
                <a:spcPts val="0"/>
              </a:spcBef>
              <a:spcAft>
                <a:spcPts val="0"/>
              </a:spcAft>
              <a:buNone/>
            </a:pPr>
            <a:endParaRPr sz="1200">
              <a:solidFill>
                <a:schemeClr val="dk1"/>
              </a:solidFill>
            </a:endParaRPr>
          </a:p>
        </p:txBody>
      </p:sp>
      <p:sp>
        <p:nvSpPr>
          <p:cNvPr id="205" name="Google Shape;205;p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9</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mailto:hello@saujanyavemuri.co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about:blank"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A4B3A"/>
        </a:solidFill>
        <a:effectLst/>
      </p:bgPr>
    </p:bg>
    <p:spTree>
      <p:nvGrpSpPr>
        <p:cNvPr id="1" name="Shape 11"/>
        <p:cNvGrpSpPr/>
        <p:nvPr/>
      </p:nvGrpSpPr>
      <p:grpSpPr>
        <a:xfrm>
          <a:off x="0" y="0"/>
          <a:ext cx="0" cy="0"/>
          <a:chOff x="0" y="0"/>
          <a:chExt cx="0" cy="0"/>
        </a:xfrm>
      </p:grpSpPr>
      <p:sp>
        <p:nvSpPr>
          <p:cNvPr id="12" name="Google Shape;12;p1"/>
          <p:cNvSpPr/>
          <p:nvPr/>
        </p:nvSpPr>
        <p:spPr>
          <a:xfrm>
            <a:off x="237744" y="256032"/>
            <a:ext cx="2560320" cy="3474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2000"/>
              <a:buFont typeface="Calibri"/>
              <a:buNone/>
            </a:pPr>
            <a:r>
              <a:rPr lang="en-US" sz="2000" b="1" i="0" u="none" strike="noStrike" cap="none">
                <a:solidFill>
                  <a:srgbClr val="FFFFFF"/>
                </a:solidFill>
                <a:latin typeface="Calibri"/>
                <a:ea typeface="Calibri"/>
                <a:cs typeface="Calibri"/>
                <a:sym typeface="Calibri"/>
              </a:rPr>
              <a:t>OWN YOUR STACK™</a:t>
            </a:r>
            <a:endParaRPr sz="2000" b="0" i="0" u="none" strike="noStrike" cap="none">
              <a:solidFill>
                <a:schemeClr val="dk1"/>
              </a:solidFill>
              <a:latin typeface="Calibri"/>
              <a:ea typeface="Calibri"/>
              <a:cs typeface="Calibri"/>
              <a:sym typeface="Calibri"/>
            </a:endParaRPr>
          </a:p>
        </p:txBody>
      </p:sp>
      <p:sp>
        <p:nvSpPr>
          <p:cNvPr id="13" name="Google Shape;13;p1"/>
          <p:cNvSpPr/>
          <p:nvPr/>
        </p:nvSpPr>
        <p:spPr>
          <a:xfrm>
            <a:off x="237744" y="621792"/>
            <a:ext cx="263347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200"/>
              <a:buFont typeface="Calibri"/>
              <a:buNone/>
            </a:pPr>
            <a:r>
              <a:rPr lang="en-US" sz="1200" b="0" i="0" u="none" strike="noStrike" cap="none">
                <a:solidFill>
                  <a:srgbClr val="A8C5B5"/>
                </a:solidFill>
                <a:latin typeface="Calibri"/>
                <a:ea typeface="Calibri"/>
                <a:cs typeface="Calibri"/>
                <a:sym typeface="Calibri"/>
              </a:rPr>
              <a:t>Body  ·  Brain  ·  Business</a:t>
            </a:r>
            <a:endParaRPr sz="1200" b="0" i="0" u="none" strike="noStrike" cap="none">
              <a:solidFill>
                <a:schemeClr val="dk1"/>
              </a:solidFill>
              <a:latin typeface="Calibri"/>
              <a:ea typeface="Calibri"/>
              <a:cs typeface="Calibri"/>
              <a:sym typeface="Calibri"/>
            </a:endParaRPr>
          </a:p>
        </p:txBody>
      </p:sp>
      <p:sp>
        <p:nvSpPr>
          <p:cNvPr id="14" name="Google Shape;14;p1"/>
          <p:cNvSpPr/>
          <p:nvPr/>
        </p:nvSpPr>
        <p:spPr>
          <a:xfrm>
            <a:off x="237744" y="896112"/>
            <a:ext cx="2596896" cy="5029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5;p1"/>
          <p:cNvSpPr/>
          <p:nvPr/>
        </p:nvSpPr>
        <p:spPr>
          <a:xfrm>
            <a:off x="237744" y="2148840"/>
            <a:ext cx="2651760" cy="2560320"/>
          </a:xfrm>
          <a:prstGeom prst="rect">
            <a:avLst/>
          </a:prstGeom>
          <a:noFill/>
          <a:ln>
            <a:noFill/>
          </a:ln>
        </p:spPr>
        <p:txBody>
          <a:bodyPr spcFirstLastPara="1" wrap="square" lIns="91425" tIns="45700" rIns="91425" bIns="45700" anchor="ctr" anchorCtr="0">
            <a:noAutofit/>
          </a:bodyPr>
          <a:lstStyle/>
          <a:p>
            <a:pPr marL="0" indent="0" algn="l">
              <a:lnSpc>
                <a:spcPct val="112000"/>
              </a:lnSpc>
              <a:spcBef>
                <a:spcPts val="0"/>
              </a:spcBef>
              <a:spcAft>
                <a:spcPts val="0"/>
              </a:spcAft>
              <a:buNone/>
            </a:pPr>
            <a:r>
              <a:rPr lang="en-US" sz="2800">
                <a:solidFill>
                  <a:srgbClr val="FFFFFF"/>
                </a:solidFill>
                <a:latin typeface="Georgia"/>
                <a:ea typeface="Georgia"/>
                <a:cs typeface="Georgia"/>
                <a:sym typeface="Georgia"/>
              </a:rPr>
              <a:t>Where the Story Deepens</a:t>
            </a:r>
          </a:p>
        </p:txBody>
      </p:sp>
      <p:sp>
        <p:nvSpPr>
          <p:cNvPr id="16" name="Google Shape;16;p1"/>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100"/>
              <a:buFont typeface="Calibri"/>
              <a:buNone/>
            </a:pPr>
            <a:r>
              <a:rPr lang="en-US" sz="1100">
                <a:solidFill>
                  <a:srgbClr val="A8C5B5"/>
                </a:solidFill>
                <a:latin typeface="Calibri"/>
                <a:ea typeface="Calibri"/>
                <a:cs typeface="Calibri"/>
                <a:sym typeface="Calibri"/>
              </a:rPr>
              <a:t>OWN YOUR STACK™  ·  Menopause &amp; Metabolic Health  ·  saujanyavemuri.com</a:t>
            </a:r>
            <a:endParaRPr sz="1100">
              <a:solidFill>
                <a:schemeClr val="dk1"/>
              </a:solidFill>
              <a:latin typeface="Calibri"/>
              <a:ea typeface="Calibri"/>
              <a:cs typeface="Calibri"/>
              <a:sym typeface="Calibri"/>
            </a:endParaRPr>
          </a:p>
        </p:txBody>
      </p:sp>
      <p:pic>
        <p:nvPicPr>
          <p:cNvPr id="18" name="Google Shape;18;p1"/>
          <p:cNvPicPr preferRelativeResize="0"/>
          <p:nvPr/>
        </p:nvPicPr>
        <p:blipFill rotWithShape="1">
          <a:blip r:embed="rId3">
            <a:alphaModFix/>
          </a:blip>
          <a:srcRect/>
          <a:stretch/>
        </p:blipFill>
        <p:spPr>
          <a:xfrm>
            <a:off x="2889504" y="429768"/>
            <a:ext cx="9156192" cy="5877953"/>
          </a:xfrm>
          <a:prstGeom prst="rect">
            <a:avLst/>
          </a:prstGeom>
          <a:noFill/>
          <a:ln>
            <a:noFill/>
          </a:ln>
        </p:spPr>
      </p:pic>
      <p:sp>
        <p:nvSpPr>
          <p:cNvPr id="50" name="DomainPill"/>
          <p:cNvSpPr txBox="1"/>
          <p:nvPr/>
        </p:nvSpPr>
        <p:spPr>
          <a:xfrm>
            <a:off x="237744" y="1600000"/>
            <a:ext cx="2500000" cy="480000"/>
          </a:xfrm>
          <a:prstGeom prst="rect">
            <a:avLst/>
          </a:prstGeom>
          <a:noFill/>
          <a:ln>
            <a:noFill/>
          </a:ln>
        </p:spPr>
        <p:txBody>
          <a:bodyPr wrap="square" lIns="0" tIns="0" rIns="0" bIns="0" anchor="t">
            <a:noAutofit/>
          </a:bodyPr>
          <a:lstStyle/>
          <a:p>
            <a:pPr marL="0" indent="0" algn="l">
              <a:spcBef>
                <a:spcPts val="0"/>
              </a:spcBef>
              <a:spcAft>
                <a:spcPts val="0"/>
              </a:spcAft>
              <a:buNone/>
            </a:pPr>
            <a:r>
              <a:rPr lang="en-US" sz="950" b="1" spc="80">
                <a:solidFill>
                  <a:srgbClr val="C4A35A"/>
                </a:solidFill>
                <a:latin typeface="Calibri"/>
                <a:ea typeface="Calibri"/>
                <a:cs typeface="Calibri"/>
                <a:sym typeface="Calibri"/>
              </a:rPr>
              <a:t>YOUR STACK  ·  AUTONOMIC</a:t>
            </a:r>
          </a:p>
          <a:p>
            <a:pPr marL="0" indent="0" algn="l">
              <a:spcBef>
                <a:spcPts val="180"/>
              </a:spcBef>
              <a:spcAft>
                <a:spcPts val="0"/>
              </a:spcAft>
              <a:buNone/>
            </a:pPr>
            <a:r>
              <a:rPr lang="en-US" sz="900">
                <a:solidFill>
                  <a:srgbClr val="C2DBCD"/>
                </a:solidFill>
                <a:latin typeface="Calibri"/>
                <a:ea typeface="Calibri"/>
                <a:cs typeface="Calibri"/>
                <a:sym typeface="Calibri"/>
              </a:rPr>
              <a:t>The Nervous System  ·  Going Deeper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0"/>
        <p:cNvGrpSpPr/>
        <p:nvPr/>
      </p:nvGrpSpPr>
      <p:grpSpPr>
        <a:xfrm>
          <a:off x="0" y="0"/>
          <a:ext cx="0" cy="0"/>
          <a:chOff x="0" y="0"/>
          <a:chExt cx="0" cy="0"/>
        </a:xfrm>
      </p:grpSpPr>
      <p:sp>
        <p:nvSpPr>
          <p:cNvPr id="231" name="Google Shape;231;p10"/>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10"/>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10"/>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10"/>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235" name="Google Shape;235;p10"/>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236" name="Google Shape;236;p10"/>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237" name="Google Shape;237;p10"/>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38;p10"/>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Cortisol</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without</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brakes.</a:t>
            </a:r>
            <a:endParaRPr sz="2800">
              <a:solidFill>
                <a:schemeClr val="dk1"/>
              </a:solidFill>
              <a:latin typeface="Calibri"/>
              <a:ea typeface="Calibri"/>
              <a:cs typeface="Calibri"/>
              <a:sym typeface="Calibri"/>
            </a:endParaRPr>
          </a:p>
        </p:txBody>
      </p:sp>
      <p:sp>
        <p:nvSpPr>
          <p:cNvPr id="239" name="Google Shape;239;p10"/>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240" name="Google Shape;240;p10"/>
          <p:cNvSpPr/>
          <p:nvPr/>
        </p:nvSpPr>
        <p:spPr>
          <a:xfrm>
            <a:off x="7202912" y="768096"/>
            <a:ext cx="4631619"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THE STRESS RESPONSE</a:t>
            </a:r>
            <a:endParaRPr sz="1600">
              <a:solidFill>
                <a:schemeClr val="dk1"/>
              </a:solidFill>
              <a:latin typeface="Calibri"/>
              <a:ea typeface="Calibri"/>
              <a:cs typeface="Calibri"/>
              <a:sym typeface="Calibri"/>
            </a:endParaRPr>
          </a:p>
        </p:txBody>
      </p:sp>
      <p:sp>
        <p:nvSpPr>
          <p:cNvPr id="241" name="Google Shape;241;p10"/>
          <p:cNvSpPr/>
          <p:nvPr/>
        </p:nvSpPr>
        <p:spPr>
          <a:xfrm>
            <a:off x="7202912" y="1170432"/>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2" name="Google Shape;242;p10"/>
          <p:cNvSpPr/>
          <p:nvPr/>
        </p:nvSpPr>
        <p:spPr>
          <a:xfrm>
            <a:off x="7367504" y="1097280"/>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300"/>
              <a:buFont typeface="Georgia"/>
              <a:buNone/>
            </a:pPr>
            <a:r>
              <a:rPr lang="en-US" sz="1300">
                <a:solidFill>
                  <a:srgbClr val="2A4B3A"/>
                </a:solidFill>
                <a:latin typeface="Georgia"/>
                <a:ea typeface="Georgia"/>
                <a:cs typeface="Georgia"/>
                <a:sym typeface="Georgia"/>
              </a:rPr>
              <a:t>Oestrogen and progesterone once regulated our cortisol levels keeping stress responses in check.</a:t>
            </a:r>
            <a:endParaRPr sz="1300">
              <a:solidFill>
                <a:schemeClr val="dk1"/>
              </a:solidFill>
              <a:latin typeface="Calibri"/>
              <a:ea typeface="Calibri"/>
              <a:cs typeface="Calibri"/>
              <a:sym typeface="Calibri"/>
            </a:endParaRPr>
          </a:p>
        </p:txBody>
      </p:sp>
      <p:sp>
        <p:nvSpPr>
          <p:cNvPr id="243" name="Google Shape;243;p10"/>
          <p:cNvSpPr/>
          <p:nvPr/>
        </p:nvSpPr>
        <p:spPr>
          <a:xfrm>
            <a:off x="7202912" y="2763413"/>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 name="Google Shape;244;p10"/>
          <p:cNvSpPr/>
          <p:nvPr/>
        </p:nvSpPr>
        <p:spPr>
          <a:xfrm>
            <a:off x="7367504" y="2690261"/>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300"/>
              <a:buFont typeface="Georgia"/>
              <a:buNone/>
            </a:pPr>
            <a:r>
              <a:rPr lang="en-US" sz="1300">
                <a:solidFill>
                  <a:srgbClr val="2A4B3A"/>
                </a:solidFill>
                <a:latin typeface="Georgia"/>
                <a:ea typeface="Georgia"/>
                <a:cs typeface="Georgia"/>
                <a:sym typeface="Georgia"/>
              </a:rPr>
              <a:t>Menopause removes those hormonal brakes, causing heightened and prolonged stress responses.</a:t>
            </a:r>
            <a:endParaRPr sz="1300">
              <a:solidFill>
                <a:schemeClr val="dk1"/>
              </a:solidFill>
              <a:latin typeface="Calibri"/>
              <a:ea typeface="Calibri"/>
              <a:cs typeface="Calibri"/>
              <a:sym typeface="Calibri"/>
            </a:endParaRPr>
          </a:p>
        </p:txBody>
      </p:sp>
      <p:sp>
        <p:nvSpPr>
          <p:cNvPr id="245" name="Google Shape;245;p10"/>
          <p:cNvSpPr/>
          <p:nvPr/>
        </p:nvSpPr>
        <p:spPr>
          <a:xfrm>
            <a:off x="7202912" y="4356394"/>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246;p10"/>
          <p:cNvSpPr/>
          <p:nvPr/>
        </p:nvSpPr>
        <p:spPr>
          <a:xfrm>
            <a:off x="7367504" y="4283242"/>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300"/>
              <a:buFont typeface="Georgia"/>
              <a:buNone/>
            </a:pPr>
            <a:r>
              <a:rPr lang="en-US" sz="1300">
                <a:solidFill>
                  <a:srgbClr val="2A4B3A"/>
                </a:solidFill>
                <a:latin typeface="Georgia"/>
                <a:ea typeface="Georgia"/>
                <a:cs typeface="Georgia"/>
                <a:sym typeface="Georgia"/>
              </a:rPr>
              <a:t>Elevated cortisol spikes raise blood sugar and increase insulin resistance a direct metabolic impact.</a:t>
            </a:r>
            <a:endParaRPr sz="1300">
              <a:solidFill>
                <a:schemeClr val="dk1"/>
              </a:solidFill>
              <a:latin typeface="Calibri"/>
              <a:ea typeface="Calibri"/>
              <a:cs typeface="Calibri"/>
              <a:sym typeface="Calibri"/>
            </a:endParaRPr>
          </a:p>
        </p:txBody>
      </p:sp>
      <p:pic>
        <p:nvPicPr>
          <p:cNvPr id="247" name="Google Shape;247;p10"/>
          <p:cNvPicPr preferRelativeResize="0"/>
          <p:nvPr/>
        </p:nvPicPr>
        <p:blipFill rotWithShape="1">
          <a:blip r:embed="rId3">
            <a:alphaModFix/>
          </a:blip>
          <a:srcRect/>
          <a:stretch/>
        </p:blipFill>
        <p:spPr>
          <a:xfrm>
            <a:off x="2948940" y="548641"/>
            <a:ext cx="4276832" cy="6053328"/>
          </a:xfrm>
          <a:prstGeom prst="rect">
            <a:avLst/>
          </a:prstGeom>
          <a:noFill/>
          <a:ln>
            <a:noFill/>
          </a:ln>
        </p:spPr>
      </p:pic>
      <p:sp>
        <p:nvSpPr>
          <p:cNvPr id="248" name="Google Shape;248;p10"/>
          <p:cNvSpPr/>
          <p:nvPr/>
        </p:nvSpPr>
        <p:spPr>
          <a:xfrm>
            <a:off x="2926080" y="6208776"/>
            <a:ext cx="4552872" cy="332553"/>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1"/>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p11"/>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11"/>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11"/>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258" name="Google Shape;258;p11"/>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259" name="Google Shape;259;p11"/>
          <p:cNvSpPr/>
          <p:nvPr/>
        </p:nvSpPr>
        <p:spPr>
          <a:xfrm>
            <a:off x="-363895" y="662940"/>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260" name="Google Shape;260;p11"/>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11"/>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Validation</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through a</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polyvagal</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lens.</a:t>
            </a:r>
            <a:endParaRPr sz="2800">
              <a:solidFill>
                <a:schemeClr val="dk1"/>
              </a:solidFill>
              <a:latin typeface="Calibri"/>
              <a:ea typeface="Calibri"/>
              <a:cs typeface="Calibri"/>
              <a:sym typeface="Calibri"/>
            </a:endParaRPr>
          </a:p>
        </p:txBody>
      </p:sp>
      <p:sp>
        <p:nvSpPr>
          <p:cNvPr id="262" name="Google Shape;262;p11"/>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200"/>
              <a:buFont typeface="Calibri"/>
              <a:buNone/>
            </a:pPr>
            <a:r>
              <a:rPr lang="en-US" sz="1200">
                <a:solidFill>
                  <a:srgbClr val="A8C5B5"/>
                </a:solidFill>
                <a:latin typeface="Calibri"/>
                <a:ea typeface="Calibri"/>
                <a:cs typeface="Calibri"/>
                <a:sym typeface="Calibri"/>
              </a:rPr>
              <a:t>OWN YOUR STACK™  ·  Menopause &amp; Metabolic Health  ·  saujanyavemuri.com</a:t>
            </a:r>
            <a:endParaRPr sz="1200">
              <a:solidFill>
                <a:schemeClr val="dk1"/>
              </a:solidFill>
              <a:latin typeface="Calibri"/>
              <a:ea typeface="Calibri"/>
              <a:cs typeface="Calibri"/>
              <a:sym typeface="Calibri"/>
            </a:endParaRPr>
          </a:p>
        </p:txBody>
      </p:sp>
      <p:pic>
        <p:nvPicPr>
          <p:cNvPr id="263" name="Google Shape;263;p11" descr="menop_imgs_clean/polyvagal.jpg"/>
          <p:cNvPicPr preferRelativeResize="0"/>
          <p:nvPr/>
        </p:nvPicPr>
        <p:blipFill rotWithShape="1">
          <a:blip r:embed="rId3">
            <a:alphaModFix/>
          </a:blip>
          <a:srcRect/>
          <a:stretch/>
        </p:blipFill>
        <p:spPr>
          <a:xfrm>
            <a:off x="3429000" y="548640"/>
            <a:ext cx="8577072" cy="6053328"/>
          </a:xfrm>
          <a:prstGeom prst="rect">
            <a:avLst/>
          </a:prstGeom>
          <a:noFill/>
          <a:ln>
            <a:noFill/>
          </a:ln>
        </p:spPr>
      </p:pic>
      <p:sp>
        <p:nvSpPr>
          <p:cNvPr id="264" name="Google Shape;264;p11"/>
          <p:cNvSpPr/>
          <p:nvPr/>
        </p:nvSpPr>
        <p:spPr>
          <a:xfrm>
            <a:off x="3429000" y="548640"/>
            <a:ext cx="8577072" cy="6053328"/>
          </a:xfrm>
          <a:prstGeom prst="rect">
            <a:avLst/>
          </a:prstGeom>
          <a:solidFill>
            <a:srgbClr val="FFFFFF">
              <a:alpha val="74901"/>
            </a:srgbClr>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11"/>
          <p:cNvSpPr/>
          <p:nvPr/>
        </p:nvSpPr>
        <p:spPr>
          <a:xfrm>
            <a:off x="3520440" y="768096"/>
            <a:ext cx="839419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900"/>
              <a:buFont typeface="Calibri"/>
              <a:buNone/>
            </a:pPr>
            <a:r>
              <a:rPr lang="en-US" sz="900" b="1">
                <a:solidFill>
                  <a:srgbClr val="5A8A72"/>
                </a:solidFill>
                <a:latin typeface="Calibri"/>
                <a:ea typeface="Calibri"/>
                <a:cs typeface="Calibri"/>
                <a:sym typeface="Calibri"/>
              </a:rPr>
              <a:t>THREE NERVOUS SYSTEM STATES</a:t>
            </a:r>
            <a:endParaRPr sz="900">
              <a:solidFill>
                <a:schemeClr val="dk1"/>
              </a:solidFill>
              <a:latin typeface="Calibri"/>
              <a:ea typeface="Calibri"/>
              <a:cs typeface="Calibri"/>
              <a:sym typeface="Calibri"/>
            </a:endParaRPr>
          </a:p>
        </p:txBody>
      </p:sp>
      <p:sp>
        <p:nvSpPr>
          <p:cNvPr id="266" name="Google Shape;266;p11"/>
          <p:cNvSpPr/>
          <p:nvPr/>
        </p:nvSpPr>
        <p:spPr>
          <a:xfrm>
            <a:off x="3520440" y="1078992"/>
            <a:ext cx="8394192" cy="804672"/>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2A4B3A"/>
              </a:buClr>
              <a:buSzPts val="1900"/>
              <a:buFont typeface="Georgia"/>
              <a:buNone/>
            </a:pPr>
            <a:r>
              <a:rPr lang="en-US" sz="1900" b="1">
                <a:solidFill>
                  <a:srgbClr val="2A4B3A"/>
                </a:solidFill>
                <a:latin typeface="Georgia"/>
                <a:ea typeface="Georgia"/>
                <a:cs typeface="Georgia"/>
                <a:sym typeface="Georgia"/>
              </a:rPr>
              <a:t>Polyvagal theory explains why our nervous system responses shift in menopause.</a:t>
            </a:r>
            <a:endParaRPr sz="1900">
              <a:solidFill>
                <a:schemeClr val="dk1"/>
              </a:solidFill>
              <a:latin typeface="Calibri"/>
              <a:ea typeface="Calibri"/>
              <a:cs typeface="Calibri"/>
              <a:sym typeface="Calibri"/>
            </a:endParaRPr>
          </a:p>
        </p:txBody>
      </p:sp>
      <p:sp>
        <p:nvSpPr>
          <p:cNvPr id="267" name="Google Shape;267;p11"/>
          <p:cNvSpPr/>
          <p:nvPr/>
        </p:nvSpPr>
        <p:spPr>
          <a:xfrm>
            <a:off x="3520440" y="1938528"/>
            <a:ext cx="914400" cy="45720"/>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11"/>
          <p:cNvSpPr/>
          <p:nvPr/>
        </p:nvSpPr>
        <p:spPr>
          <a:xfrm>
            <a:off x="3520440" y="2057400"/>
            <a:ext cx="2706624" cy="36576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11"/>
          <p:cNvSpPr/>
          <p:nvPr/>
        </p:nvSpPr>
        <p:spPr>
          <a:xfrm>
            <a:off x="3520440" y="2057400"/>
            <a:ext cx="2706624" cy="3657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VENTRAL VAGAL</a:t>
            </a:r>
            <a:endParaRPr sz="1100">
              <a:solidFill>
                <a:schemeClr val="dk1"/>
              </a:solidFill>
              <a:latin typeface="Calibri"/>
              <a:ea typeface="Calibri"/>
              <a:cs typeface="Calibri"/>
              <a:sym typeface="Calibri"/>
            </a:endParaRPr>
          </a:p>
        </p:txBody>
      </p:sp>
      <p:sp>
        <p:nvSpPr>
          <p:cNvPr id="270" name="Google Shape;270;p11"/>
          <p:cNvSpPr/>
          <p:nvPr/>
        </p:nvSpPr>
        <p:spPr>
          <a:xfrm>
            <a:off x="3520440" y="2423160"/>
            <a:ext cx="2706624" cy="4178808"/>
          </a:xfrm>
          <a:prstGeom prst="rect">
            <a:avLst/>
          </a:prstGeom>
          <a:solidFill>
            <a:srgbClr val="F5F2EB"/>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 name="Google Shape;271;p11"/>
          <p:cNvSpPr/>
          <p:nvPr/>
        </p:nvSpPr>
        <p:spPr>
          <a:xfrm>
            <a:off x="3630168" y="2423160"/>
            <a:ext cx="2487168" cy="41788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Safety, calm, and social connection. Our optimal state.</a:t>
            </a:r>
            <a:endParaRPr sz="1300">
              <a:solidFill>
                <a:schemeClr val="dk1"/>
              </a:solidFill>
              <a:latin typeface="Calibri"/>
              <a:ea typeface="Calibri"/>
              <a:cs typeface="Calibri"/>
              <a:sym typeface="Calibri"/>
            </a:endParaRPr>
          </a:p>
        </p:txBody>
      </p:sp>
      <p:sp>
        <p:nvSpPr>
          <p:cNvPr id="272" name="Google Shape;272;p11"/>
          <p:cNvSpPr/>
          <p:nvPr/>
        </p:nvSpPr>
        <p:spPr>
          <a:xfrm>
            <a:off x="6455664" y="2057400"/>
            <a:ext cx="2706624" cy="365760"/>
          </a:xfrm>
          <a:prstGeom prst="rect">
            <a:avLst/>
          </a:prstGeom>
          <a:solidFill>
            <a:srgbClr val="3C6652"/>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11"/>
          <p:cNvSpPr/>
          <p:nvPr/>
        </p:nvSpPr>
        <p:spPr>
          <a:xfrm>
            <a:off x="6455664" y="2057400"/>
            <a:ext cx="2706624" cy="3657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SYMPATHETIC</a:t>
            </a:r>
            <a:endParaRPr sz="1100">
              <a:solidFill>
                <a:schemeClr val="dk1"/>
              </a:solidFill>
              <a:latin typeface="Calibri"/>
              <a:ea typeface="Calibri"/>
              <a:cs typeface="Calibri"/>
              <a:sym typeface="Calibri"/>
            </a:endParaRPr>
          </a:p>
        </p:txBody>
      </p:sp>
      <p:sp>
        <p:nvSpPr>
          <p:cNvPr id="274" name="Google Shape;274;p11"/>
          <p:cNvSpPr/>
          <p:nvPr/>
        </p:nvSpPr>
        <p:spPr>
          <a:xfrm>
            <a:off x="6455664" y="2423160"/>
            <a:ext cx="2706624" cy="4178808"/>
          </a:xfrm>
          <a:prstGeom prst="rect">
            <a:avLst/>
          </a:prstGeom>
          <a:solidFill>
            <a:srgbClr val="F5F2EB"/>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11"/>
          <p:cNvSpPr/>
          <p:nvPr/>
        </p:nvSpPr>
        <p:spPr>
          <a:xfrm>
            <a:off x="6565392" y="2423160"/>
            <a:ext cx="2487168" cy="41788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Fight-or-flight: anxiety, irritability, hypervigilance.</a:t>
            </a:r>
            <a:endParaRPr sz="1300">
              <a:solidFill>
                <a:schemeClr val="dk1"/>
              </a:solidFill>
              <a:latin typeface="Calibri"/>
              <a:ea typeface="Calibri"/>
              <a:cs typeface="Calibri"/>
              <a:sym typeface="Calibri"/>
            </a:endParaRPr>
          </a:p>
        </p:txBody>
      </p:sp>
      <p:sp>
        <p:nvSpPr>
          <p:cNvPr id="276" name="Google Shape;276;p11"/>
          <p:cNvSpPr/>
          <p:nvPr/>
        </p:nvSpPr>
        <p:spPr>
          <a:xfrm>
            <a:off x="9390888" y="2057400"/>
            <a:ext cx="2706624" cy="365760"/>
          </a:xfrm>
          <a:prstGeom prst="rect">
            <a:avLst/>
          </a:prstGeom>
          <a:solidFill>
            <a:srgbClr val="5A8A72"/>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11"/>
          <p:cNvSpPr/>
          <p:nvPr/>
        </p:nvSpPr>
        <p:spPr>
          <a:xfrm>
            <a:off x="9390888" y="2057400"/>
            <a:ext cx="2706624" cy="3657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DORSAL</a:t>
            </a:r>
            <a:endParaRPr sz="1100">
              <a:solidFill>
                <a:schemeClr val="dk1"/>
              </a:solidFill>
              <a:latin typeface="Calibri"/>
              <a:ea typeface="Calibri"/>
              <a:cs typeface="Calibri"/>
              <a:sym typeface="Calibri"/>
            </a:endParaRPr>
          </a:p>
        </p:txBody>
      </p:sp>
      <p:sp>
        <p:nvSpPr>
          <p:cNvPr id="278" name="Google Shape;278;p11"/>
          <p:cNvSpPr/>
          <p:nvPr/>
        </p:nvSpPr>
        <p:spPr>
          <a:xfrm>
            <a:off x="9390888" y="2423160"/>
            <a:ext cx="2706624" cy="4178808"/>
          </a:xfrm>
          <a:prstGeom prst="rect">
            <a:avLst/>
          </a:prstGeom>
          <a:solidFill>
            <a:srgbClr val="F5F2EB"/>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1"/>
          <p:cNvSpPr/>
          <p:nvPr/>
        </p:nvSpPr>
        <p:spPr>
          <a:xfrm>
            <a:off x="9500616" y="2423160"/>
            <a:ext cx="2487168" cy="41788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Shutdown: fatigue, fogginess, withdrawal, disconnection.</a:t>
            </a:r>
            <a:endParaRPr sz="1300">
              <a:solidFill>
                <a:schemeClr val="dk1"/>
              </a:solidFill>
              <a:latin typeface="Calibri"/>
              <a:ea typeface="Calibri"/>
              <a:cs typeface="Calibri"/>
              <a:sym typeface="Calibri"/>
            </a:endParaRPr>
          </a:p>
        </p:txBody>
      </p:sp>
      <p:sp>
        <p:nvSpPr>
          <p:cNvPr id="280" name="Google Shape;280;p11"/>
          <p:cNvSpPr/>
          <p:nvPr/>
        </p:nvSpPr>
        <p:spPr>
          <a:xfrm>
            <a:off x="3520440" y="6099048"/>
            <a:ext cx="8394192"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C6652"/>
              </a:buClr>
              <a:buSzPts val="1300"/>
              <a:buFont typeface="Calibri"/>
              <a:buNone/>
            </a:pPr>
            <a:r>
              <a:rPr lang="en-US" sz="1300" i="1">
                <a:solidFill>
                  <a:srgbClr val="3C6652"/>
                </a:solidFill>
                <a:latin typeface="Calibri"/>
                <a:ea typeface="Calibri"/>
                <a:cs typeface="Calibri"/>
                <a:sym typeface="Calibri"/>
              </a:rPr>
              <a:t>Hormonal changes cause us to get stuck in defensive states — this is biology we can work with.</a:t>
            </a:r>
            <a:endParaRPr sz="13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2"/>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12"/>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12"/>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12"/>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a:solidFill>
                  <a:srgbClr val="FFFFFF"/>
                </a:solidFill>
                <a:latin typeface="Calibri"/>
                <a:ea typeface="Calibri"/>
                <a:cs typeface="Calibri"/>
                <a:sym typeface="Calibri"/>
              </a:rPr>
              <a:t>OWN YOUR STACK™</a:t>
            </a:r>
            <a:endParaRPr sz="1400">
              <a:solidFill>
                <a:schemeClr val="dk1"/>
              </a:solidFill>
              <a:latin typeface="Calibri"/>
              <a:ea typeface="Calibri"/>
              <a:cs typeface="Calibri"/>
              <a:sym typeface="Calibri"/>
            </a:endParaRPr>
          </a:p>
        </p:txBody>
      </p:sp>
      <p:sp>
        <p:nvSpPr>
          <p:cNvPr id="290" name="Google Shape;290;p12"/>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291" name="Google Shape;291;p12"/>
          <p:cNvSpPr/>
          <p:nvPr/>
        </p:nvSpPr>
        <p:spPr>
          <a:xfrm>
            <a:off x="-381622" y="662940"/>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292" name="Google Shape;292;p12"/>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p12"/>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The tendency</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to stay</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defensive.</a:t>
            </a:r>
            <a:endParaRPr sz="2800">
              <a:solidFill>
                <a:schemeClr val="dk1"/>
              </a:solidFill>
              <a:latin typeface="Calibri"/>
              <a:ea typeface="Calibri"/>
              <a:cs typeface="Calibri"/>
              <a:sym typeface="Calibri"/>
            </a:endParaRPr>
          </a:p>
        </p:txBody>
      </p:sp>
      <p:sp>
        <p:nvSpPr>
          <p:cNvPr id="294" name="Google Shape;294;p12"/>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295" name="Google Shape;295;p12"/>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296;p12"/>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NEUROBIOLOGICAL REALITY</a:t>
            </a:r>
            <a:endParaRPr sz="1600">
              <a:solidFill>
                <a:schemeClr val="dk1"/>
              </a:solidFill>
              <a:latin typeface="Calibri"/>
              <a:ea typeface="Calibri"/>
              <a:cs typeface="Calibri"/>
              <a:sym typeface="Calibri"/>
            </a:endParaRPr>
          </a:p>
        </p:txBody>
      </p:sp>
      <p:sp>
        <p:nvSpPr>
          <p:cNvPr id="297" name="Google Shape;297;p12"/>
          <p:cNvSpPr/>
          <p:nvPr/>
        </p:nvSpPr>
        <p:spPr>
          <a:xfrm>
            <a:off x="3429000" y="1133856"/>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12"/>
          <p:cNvSpPr/>
          <p:nvPr/>
        </p:nvSpPr>
        <p:spPr>
          <a:xfrm>
            <a:off x="3538728" y="1078992"/>
            <a:ext cx="3419490" cy="134518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Hormone decline makes it easier to shift into survival nervous system states.</a:t>
            </a:r>
            <a:endParaRPr sz="1300">
              <a:solidFill>
                <a:schemeClr val="dk1"/>
              </a:solidFill>
              <a:latin typeface="Calibri"/>
              <a:ea typeface="Calibri"/>
              <a:cs typeface="Calibri"/>
              <a:sym typeface="Calibri"/>
            </a:endParaRPr>
          </a:p>
        </p:txBody>
      </p:sp>
      <p:sp>
        <p:nvSpPr>
          <p:cNvPr id="299" name="Google Shape;299;p12"/>
          <p:cNvSpPr/>
          <p:nvPr/>
        </p:nvSpPr>
        <p:spPr>
          <a:xfrm>
            <a:off x="3429000" y="2479040"/>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p12"/>
          <p:cNvSpPr/>
          <p:nvPr/>
        </p:nvSpPr>
        <p:spPr>
          <a:xfrm>
            <a:off x="3538728" y="2424176"/>
            <a:ext cx="3419490" cy="134518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Hot flashes can trigger panic and sympathetic fight-or-flight responses.</a:t>
            </a:r>
            <a:endParaRPr sz="1300">
              <a:solidFill>
                <a:schemeClr val="dk1"/>
              </a:solidFill>
              <a:latin typeface="Calibri"/>
              <a:ea typeface="Calibri"/>
              <a:cs typeface="Calibri"/>
              <a:sym typeface="Calibri"/>
            </a:endParaRPr>
          </a:p>
        </p:txBody>
      </p:sp>
      <p:sp>
        <p:nvSpPr>
          <p:cNvPr id="301" name="Google Shape;301;p12"/>
          <p:cNvSpPr/>
          <p:nvPr/>
        </p:nvSpPr>
        <p:spPr>
          <a:xfrm>
            <a:off x="3429000" y="3824224"/>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02;p12"/>
          <p:cNvSpPr/>
          <p:nvPr/>
        </p:nvSpPr>
        <p:spPr>
          <a:xfrm>
            <a:off x="3538728" y="3769360"/>
            <a:ext cx="3419490" cy="134518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Sleepless nights may cause dorsal shutdown, fatigue, and withdrawal.</a:t>
            </a:r>
            <a:endParaRPr sz="1300">
              <a:solidFill>
                <a:schemeClr val="dk1"/>
              </a:solidFill>
              <a:latin typeface="Calibri"/>
              <a:ea typeface="Calibri"/>
              <a:cs typeface="Calibri"/>
              <a:sym typeface="Calibri"/>
            </a:endParaRPr>
          </a:p>
        </p:txBody>
      </p:sp>
      <p:sp>
        <p:nvSpPr>
          <p:cNvPr id="303" name="Google Shape;303;p12"/>
          <p:cNvSpPr/>
          <p:nvPr/>
        </p:nvSpPr>
        <p:spPr>
          <a:xfrm>
            <a:off x="3429000" y="5169408"/>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12"/>
          <p:cNvSpPr/>
          <p:nvPr/>
        </p:nvSpPr>
        <p:spPr>
          <a:xfrm>
            <a:off x="3538728" y="5114544"/>
            <a:ext cx="3419490" cy="134518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300"/>
              <a:buFont typeface="Calibri"/>
              <a:buNone/>
            </a:pPr>
            <a:r>
              <a:rPr lang="en-US" sz="1300">
                <a:solidFill>
                  <a:srgbClr val="2A4B3A"/>
                </a:solidFill>
                <a:latin typeface="Calibri"/>
                <a:ea typeface="Calibri"/>
                <a:cs typeface="Calibri"/>
                <a:sym typeface="Calibri"/>
              </a:rPr>
              <a:t>Emotional volatility reflects neurobiological changes — not who we are.</a:t>
            </a:r>
            <a:endParaRPr sz="1300">
              <a:solidFill>
                <a:schemeClr val="dk1"/>
              </a:solidFill>
              <a:latin typeface="Calibri"/>
              <a:ea typeface="Calibri"/>
              <a:cs typeface="Calibri"/>
              <a:sym typeface="Calibri"/>
            </a:endParaRPr>
          </a:p>
        </p:txBody>
      </p:sp>
      <p:pic>
        <p:nvPicPr>
          <p:cNvPr id="305" name="Google Shape;305;p12"/>
          <p:cNvPicPr preferRelativeResize="0"/>
          <p:nvPr/>
        </p:nvPicPr>
        <p:blipFill rotWithShape="1">
          <a:blip r:embed="rId3">
            <a:alphaModFix/>
          </a:blip>
          <a:srcRect/>
          <a:stretch/>
        </p:blipFill>
        <p:spPr>
          <a:xfrm>
            <a:off x="6867526" y="548640"/>
            <a:ext cx="5906018" cy="605332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3"/>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13"/>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13;p13"/>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14;p13"/>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315" name="Google Shape;315;p13"/>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316" name="Google Shape;316;p13"/>
          <p:cNvSpPr/>
          <p:nvPr/>
        </p:nvSpPr>
        <p:spPr>
          <a:xfrm>
            <a:off x="-388847" y="647700"/>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317" name="Google Shape;317;p13"/>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8" name="Google Shape;318;p13"/>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The power</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of words.</a:t>
            </a:r>
            <a:endParaRPr sz="2800">
              <a:solidFill>
                <a:schemeClr val="dk1"/>
              </a:solidFill>
              <a:latin typeface="Calibri"/>
              <a:ea typeface="Calibri"/>
              <a:cs typeface="Calibri"/>
              <a:sym typeface="Calibri"/>
            </a:endParaRPr>
          </a:p>
        </p:txBody>
      </p:sp>
      <p:sp>
        <p:nvSpPr>
          <p:cNvPr id="319" name="Google Shape;319;p13"/>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320" name="Google Shape;320;p13"/>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13"/>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400"/>
              <a:buFont typeface="Calibri"/>
              <a:buNone/>
            </a:pPr>
            <a:r>
              <a:rPr lang="en-US" sz="1400" b="1">
                <a:solidFill>
                  <a:srgbClr val="5A8A72"/>
                </a:solidFill>
                <a:latin typeface="Calibri"/>
                <a:ea typeface="Calibri"/>
                <a:cs typeface="Calibri"/>
                <a:sym typeface="Calibri"/>
              </a:rPr>
              <a:t>COACHING &amp; LANGUAGE</a:t>
            </a:r>
            <a:endParaRPr sz="1400">
              <a:solidFill>
                <a:schemeClr val="dk1"/>
              </a:solidFill>
              <a:latin typeface="Calibri"/>
              <a:ea typeface="Calibri"/>
              <a:cs typeface="Calibri"/>
              <a:sym typeface="Calibri"/>
            </a:endParaRPr>
          </a:p>
        </p:txBody>
      </p:sp>
      <p:sp>
        <p:nvSpPr>
          <p:cNvPr id="322" name="Google Shape;322;p13"/>
          <p:cNvSpPr/>
          <p:nvPr/>
        </p:nvSpPr>
        <p:spPr>
          <a:xfrm>
            <a:off x="3429000" y="1133856"/>
            <a:ext cx="45720" cy="1571752"/>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3"/>
          <p:cNvSpPr/>
          <p:nvPr/>
        </p:nvSpPr>
        <p:spPr>
          <a:xfrm>
            <a:off x="3538728" y="1078992"/>
            <a:ext cx="3419490" cy="16814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The right words lift shame and reduce self-blame.</a:t>
            </a:r>
            <a:endParaRPr sz="1400">
              <a:solidFill>
                <a:schemeClr val="dk1"/>
              </a:solidFill>
              <a:latin typeface="Calibri"/>
              <a:ea typeface="Calibri"/>
              <a:cs typeface="Calibri"/>
              <a:sym typeface="Calibri"/>
            </a:endParaRPr>
          </a:p>
        </p:txBody>
      </p:sp>
      <p:sp>
        <p:nvSpPr>
          <p:cNvPr id="324" name="Google Shape;324;p13"/>
          <p:cNvSpPr/>
          <p:nvPr/>
        </p:nvSpPr>
        <p:spPr>
          <a:xfrm>
            <a:off x="3429000" y="2815336"/>
            <a:ext cx="45720" cy="1571752"/>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13"/>
          <p:cNvSpPr/>
          <p:nvPr/>
        </p:nvSpPr>
        <p:spPr>
          <a:xfrm>
            <a:off x="3538728" y="2760472"/>
            <a:ext cx="3419490" cy="16814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Understanding that our body is in a heightened safety-seeking state is empowering, not limiting.</a:t>
            </a:r>
            <a:endParaRPr sz="1400">
              <a:solidFill>
                <a:schemeClr val="dk1"/>
              </a:solidFill>
              <a:latin typeface="Calibri"/>
              <a:ea typeface="Calibri"/>
              <a:cs typeface="Calibri"/>
              <a:sym typeface="Calibri"/>
            </a:endParaRPr>
          </a:p>
        </p:txBody>
      </p:sp>
      <p:sp>
        <p:nvSpPr>
          <p:cNvPr id="326" name="Google Shape;326;p13"/>
          <p:cNvSpPr/>
          <p:nvPr/>
        </p:nvSpPr>
        <p:spPr>
          <a:xfrm>
            <a:off x="3429000" y="4496816"/>
            <a:ext cx="45720" cy="1571752"/>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13"/>
          <p:cNvSpPr/>
          <p:nvPr/>
        </p:nvSpPr>
        <p:spPr>
          <a:xfrm>
            <a:off x="3538728" y="4441952"/>
            <a:ext cx="3419490" cy="16814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Knowledge gives us language and language gives us power to support our nervous system.</a:t>
            </a:r>
            <a:endParaRPr sz="1400">
              <a:solidFill>
                <a:schemeClr val="dk1"/>
              </a:solidFill>
              <a:latin typeface="Calibri"/>
              <a:ea typeface="Calibri"/>
              <a:cs typeface="Calibri"/>
              <a:sym typeface="Calibri"/>
            </a:endParaRPr>
          </a:p>
        </p:txBody>
      </p:sp>
      <p:pic>
        <p:nvPicPr>
          <p:cNvPr id="328" name="Google Shape;328;p13"/>
          <p:cNvPicPr preferRelativeResize="0"/>
          <p:nvPr/>
        </p:nvPicPr>
        <p:blipFill rotWithShape="1">
          <a:blip r:embed="rId3">
            <a:alphaModFix/>
          </a:blip>
          <a:srcRect/>
          <a:stretch/>
        </p:blipFill>
        <p:spPr>
          <a:xfrm>
            <a:off x="7067946" y="548640"/>
            <a:ext cx="5124054" cy="60533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4"/>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5" name="Google Shape;335;p14"/>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6" name="Google Shape;336;p14"/>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7" name="Google Shape;337;p14"/>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338" name="Google Shape;338;p14"/>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339" name="Google Shape;339;p14"/>
          <p:cNvSpPr/>
          <p:nvPr/>
        </p:nvSpPr>
        <p:spPr>
          <a:xfrm>
            <a:off x="-391886" y="660421"/>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340" name="Google Shape;340;p14"/>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1" name="Google Shape;341;p14"/>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Social</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support</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changes</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everything.</a:t>
            </a:r>
            <a:endParaRPr sz="2800">
              <a:solidFill>
                <a:schemeClr val="dk1"/>
              </a:solidFill>
              <a:latin typeface="Calibri"/>
              <a:ea typeface="Calibri"/>
              <a:cs typeface="Calibri"/>
              <a:sym typeface="Calibri"/>
            </a:endParaRPr>
          </a:p>
        </p:txBody>
      </p:sp>
      <p:sp>
        <p:nvSpPr>
          <p:cNvPr id="342" name="Google Shape;342;p14"/>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343" name="Google Shape;343;p14"/>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14"/>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400"/>
              <a:buFont typeface="Calibri"/>
              <a:buNone/>
            </a:pPr>
            <a:r>
              <a:rPr lang="en-US" sz="1400" b="1">
                <a:solidFill>
                  <a:srgbClr val="5A8A72"/>
                </a:solidFill>
                <a:latin typeface="Calibri"/>
                <a:ea typeface="Calibri"/>
                <a:cs typeface="Calibri"/>
                <a:sym typeface="Calibri"/>
              </a:rPr>
              <a:t>FAMILY AND RELATIONSHIPS</a:t>
            </a:r>
            <a:endParaRPr sz="1400">
              <a:solidFill>
                <a:schemeClr val="dk1"/>
              </a:solidFill>
              <a:latin typeface="Calibri"/>
              <a:ea typeface="Calibri"/>
              <a:cs typeface="Calibri"/>
              <a:sym typeface="Calibri"/>
            </a:endParaRPr>
          </a:p>
        </p:txBody>
      </p:sp>
      <p:sp>
        <p:nvSpPr>
          <p:cNvPr id="345" name="Google Shape;345;p14"/>
          <p:cNvSpPr/>
          <p:nvPr/>
        </p:nvSpPr>
        <p:spPr>
          <a:xfrm>
            <a:off x="3429000" y="113385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14"/>
          <p:cNvSpPr/>
          <p:nvPr/>
        </p:nvSpPr>
        <p:spPr>
          <a:xfrm>
            <a:off x="3538728" y="107899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Education about menopause transforms misunderstanding into empathy.</a:t>
            </a:r>
            <a:endParaRPr sz="1400">
              <a:solidFill>
                <a:schemeClr val="dk1"/>
              </a:solidFill>
              <a:latin typeface="Calibri"/>
              <a:ea typeface="Calibri"/>
              <a:cs typeface="Calibri"/>
              <a:sym typeface="Calibri"/>
            </a:endParaRPr>
          </a:p>
        </p:txBody>
      </p:sp>
      <p:sp>
        <p:nvSpPr>
          <p:cNvPr id="347" name="Google Shape;347;p14"/>
          <p:cNvSpPr/>
          <p:nvPr/>
        </p:nvSpPr>
        <p:spPr>
          <a:xfrm>
            <a:off x="3429000" y="223446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8" name="Google Shape;348;p14"/>
          <p:cNvSpPr/>
          <p:nvPr/>
        </p:nvSpPr>
        <p:spPr>
          <a:xfrm>
            <a:off x="3538728" y="217959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Awareness helps our loved ones see symptoms as biological.</a:t>
            </a:r>
            <a:endParaRPr sz="1400">
              <a:solidFill>
                <a:schemeClr val="dk1"/>
              </a:solidFill>
              <a:latin typeface="Calibri"/>
              <a:ea typeface="Calibri"/>
              <a:cs typeface="Calibri"/>
              <a:sym typeface="Calibri"/>
            </a:endParaRPr>
          </a:p>
        </p:txBody>
      </p:sp>
      <p:sp>
        <p:nvSpPr>
          <p:cNvPr id="349" name="Google Shape;349;p14"/>
          <p:cNvSpPr/>
          <p:nvPr/>
        </p:nvSpPr>
        <p:spPr>
          <a:xfrm>
            <a:off x="3429000" y="333506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0" name="Google Shape;350;p14"/>
          <p:cNvSpPr/>
          <p:nvPr/>
        </p:nvSpPr>
        <p:spPr>
          <a:xfrm>
            <a:off x="3538728" y="328020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Compassion and patience grow with knowledge of hormonal changes.</a:t>
            </a:r>
            <a:endParaRPr sz="1400">
              <a:solidFill>
                <a:schemeClr val="dk1"/>
              </a:solidFill>
              <a:latin typeface="Calibri"/>
              <a:ea typeface="Calibri"/>
              <a:cs typeface="Calibri"/>
              <a:sym typeface="Calibri"/>
            </a:endParaRPr>
          </a:p>
        </p:txBody>
      </p:sp>
      <p:sp>
        <p:nvSpPr>
          <p:cNvPr id="351" name="Google Shape;351;p14"/>
          <p:cNvSpPr/>
          <p:nvPr/>
        </p:nvSpPr>
        <p:spPr>
          <a:xfrm>
            <a:off x="3429000" y="443567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4"/>
          <p:cNvSpPr/>
          <p:nvPr/>
        </p:nvSpPr>
        <p:spPr>
          <a:xfrm>
            <a:off x="3538728" y="438080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Families can offer practical support: space, shared responsibilities, listening.</a:t>
            </a:r>
            <a:endParaRPr sz="1400">
              <a:solidFill>
                <a:schemeClr val="dk1"/>
              </a:solidFill>
              <a:latin typeface="Calibri"/>
              <a:ea typeface="Calibri"/>
              <a:cs typeface="Calibri"/>
              <a:sym typeface="Calibri"/>
            </a:endParaRPr>
          </a:p>
        </p:txBody>
      </p:sp>
      <p:sp>
        <p:nvSpPr>
          <p:cNvPr id="353" name="Google Shape;353;p14"/>
          <p:cNvSpPr/>
          <p:nvPr/>
        </p:nvSpPr>
        <p:spPr>
          <a:xfrm>
            <a:off x="3429000" y="553627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4" name="Google Shape;354;p14"/>
          <p:cNvSpPr/>
          <p:nvPr/>
        </p:nvSpPr>
        <p:spPr>
          <a:xfrm>
            <a:off x="3538728" y="548141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Open conversations replace conflict with connection and healing.</a:t>
            </a:r>
            <a:endParaRPr sz="1400">
              <a:solidFill>
                <a:schemeClr val="dk1"/>
              </a:solidFill>
              <a:latin typeface="Calibri"/>
              <a:ea typeface="Calibri"/>
              <a:cs typeface="Calibri"/>
              <a:sym typeface="Calibri"/>
            </a:endParaRPr>
          </a:p>
        </p:txBody>
      </p:sp>
      <p:pic>
        <p:nvPicPr>
          <p:cNvPr id="355" name="Google Shape;355;p14"/>
          <p:cNvPicPr preferRelativeResize="0"/>
          <p:nvPr/>
        </p:nvPicPr>
        <p:blipFill rotWithShape="1">
          <a:blip r:embed="rId3">
            <a:alphaModFix/>
          </a:blip>
          <a:srcRect/>
          <a:stretch/>
        </p:blipFill>
        <p:spPr>
          <a:xfrm>
            <a:off x="7202912" y="568591"/>
            <a:ext cx="4989088" cy="60134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5"/>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p15"/>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3" name="Google Shape;363;p15"/>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p15"/>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365" name="Google Shape;365;p15"/>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366" name="Google Shape;366;p15"/>
          <p:cNvSpPr/>
          <p:nvPr/>
        </p:nvSpPr>
        <p:spPr>
          <a:xfrm>
            <a:off x="-457200" y="669378"/>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367" name="Google Shape;367;p15"/>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15"/>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Community</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support</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transforms.</a:t>
            </a:r>
            <a:endParaRPr sz="2800">
              <a:solidFill>
                <a:schemeClr val="dk1"/>
              </a:solidFill>
              <a:latin typeface="Calibri"/>
              <a:ea typeface="Calibri"/>
              <a:cs typeface="Calibri"/>
              <a:sym typeface="Calibri"/>
            </a:endParaRPr>
          </a:p>
        </p:txBody>
      </p:sp>
      <p:sp>
        <p:nvSpPr>
          <p:cNvPr id="369" name="Google Shape;369;p15"/>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370" name="Google Shape;370;p15"/>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15"/>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400"/>
              <a:buFont typeface="Calibri"/>
              <a:buNone/>
            </a:pPr>
            <a:r>
              <a:rPr lang="en-US" sz="1400" b="1">
                <a:solidFill>
                  <a:srgbClr val="5A8A72"/>
                </a:solidFill>
                <a:latin typeface="Calibri"/>
                <a:ea typeface="Calibri"/>
                <a:cs typeface="Calibri"/>
                <a:sym typeface="Calibri"/>
              </a:rPr>
              <a:t>THE COMMUNITY DIMENSION</a:t>
            </a:r>
            <a:endParaRPr sz="1400">
              <a:solidFill>
                <a:schemeClr val="dk1"/>
              </a:solidFill>
              <a:latin typeface="Calibri"/>
              <a:ea typeface="Calibri"/>
              <a:cs typeface="Calibri"/>
              <a:sym typeface="Calibri"/>
            </a:endParaRPr>
          </a:p>
        </p:txBody>
      </p:sp>
      <p:sp>
        <p:nvSpPr>
          <p:cNvPr id="372" name="Google Shape;372;p15"/>
          <p:cNvSpPr/>
          <p:nvPr/>
        </p:nvSpPr>
        <p:spPr>
          <a:xfrm>
            <a:off x="3429000" y="1133856"/>
            <a:ext cx="45720" cy="1670663"/>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15"/>
          <p:cNvSpPr/>
          <p:nvPr/>
        </p:nvSpPr>
        <p:spPr>
          <a:xfrm>
            <a:off x="3538728" y="1078992"/>
            <a:ext cx="3419490" cy="178039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Menopause often goes unacknowledged in workplaces and social settings.</a:t>
            </a:r>
            <a:endParaRPr sz="1400">
              <a:solidFill>
                <a:schemeClr val="dk1"/>
              </a:solidFill>
              <a:latin typeface="Calibri"/>
              <a:ea typeface="Calibri"/>
              <a:cs typeface="Calibri"/>
              <a:sym typeface="Calibri"/>
            </a:endParaRPr>
          </a:p>
        </p:txBody>
      </p:sp>
      <p:sp>
        <p:nvSpPr>
          <p:cNvPr id="374" name="Google Shape;374;p15"/>
          <p:cNvSpPr/>
          <p:nvPr/>
        </p:nvSpPr>
        <p:spPr>
          <a:xfrm>
            <a:off x="3429000" y="2914247"/>
            <a:ext cx="45720" cy="1670663"/>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15"/>
          <p:cNvSpPr/>
          <p:nvPr/>
        </p:nvSpPr>
        <p:spPr>
          <a:xfrm>
            <a:off x="3538728" y="2859383"/>
            <a:ext cx="3419490" cy="178039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Lack of education leads to silence, stigma, and isolation ,all of which compound the experience.</a:t>
            </a:r>
            <a:endParaRPr sz="1400">
              <a:solidFill>
                <a:schemeClr val="dk1"/>
              </a:solidFill>
              <a:latin typeface="Calibri"/>
              <a:ea typeface="Calibri"/>
              <a:cs typeface="Calibri"/>
              <a:sym typeface="Calibri"/>
            </a:endParaRPr>
          </a:p>
        </p:txBody>
      </p:sp>
      <p:sp>
        <p:nvSpPr>
          <p:cNvPr id="376" name="Google Shape;376;p15"/>
          <p:cNvSpPr/>
          <p:nvPr/>
        </p:nvSpPr>
        <p:spPr>
          <a:xfrm>
            <a:off x="3429000" y="4694637"/>
            <a:ext cx="45720" cy="1670663"/>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7" name="Google Shape;377;p15"/>
          <p:cNvSpPr/>
          <p:nvPr/>
        </p:nvSpPr>
        <p:spPr>
          <a:xfrm>
            <a:off x="3538728" y="4639773"/>
            <a:ext cx="3419490" cy="178039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Informed communities foster empathy, open conversations, and real support.</a:t>
            </a:r>
            <a:endParaRPr sz="1400">
              <a:solidFill>
                <a:schemeClr val="dk1"/>
              </a:solidFill>
              <a:latin typeface="Calibri"/>
              <a:ea typeface="Calibri"/>
              <a:cs typeface="Calibri"/>
              <a:sym typeface="Calibri"/>
            </a:endParaRPr>
          </a:p>
        </p:txBody>
      </p:sp>
      <p:pic>
        <p:nvPicPr>
          <p:cNvPr id="378" name="Google Shape;378;p15"/>
          <p:cNvPicPr preferRelativeResize="0"/>
          <p:nvPr/>
        </p:nvPicPr>
        <p:blipFill rotWithShape="1">
          <a:blip r:embed="rId3">
            <a:alphaModFix/>
          </a:blip>
          <a:srcRect/>
          <a:stretch/>
        </p:blipFill>
        <p:spPr>
          <a:xfrm>
            <a:off x="7031370" y="548641"/>
            <a:ext cx="5160630" cy="605332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6"/>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p16"/>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16"/>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16"/>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388" name="Google Shape;388;p16"/>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389" name="Google Shape;389;p16"/>
          <p:cNvSpPr/>
          <p:nvPr/>
        </p:nvSpPr>
        <p:spPr>
          <a:xfrm>
            <a:off x="-335902" y="658368"/>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390" name="Google Shape;390;p16"/>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16"/>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Reassessing</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priorities.</a:t>
            </a:r>
            <a:endParaRPr sz="2800">
              <a:solidFill>
                <a:schemeClr val="dk1"/>
              </a:solidFill>
              <a:latin typeface="Calibri"/>
              <a:ea typeface="Calibri"/>
              <a:cs typeface="Calibri"/>
              <a:sym typeface="Calibri"/>
            </a:endParaRPr>
          </a:p>
        </p:txBody>
      </p:sp>
      <p:sp>
        <p:nvSpPr>
          <p:cNvPr id="392" name="Google Shape;392;p16"/>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393" name="Google Shape;393;p16"/>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16"/>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THE MIDLIFE INTERSECTION</a:t>
            </a:r>
            <a:endParaRPr sz="1600">
              <a:solidFill>
                <a:schemeClr val="dk1"/>
              </a:solidFill>
              <a:latin typeface="Calibri"/>
              <a:ea typeface="Calibri"/>
              <a:cs typeface="Calibri"/>
              <a:sym typeface="Calibri"/>
            </a:endParaRPr>
          </a:p>
        </p:txBody>
      </p:sp>
      <p:sp>
        <p:nvSpPr>
          <p:cNvPr id="395" name="Google Shape;395;p16"/>
          <p:cNvSpPr/>
          <p:nvPr/>
        </p:nvSpPr>
        <p:spPr>
          <a:xfrm>
            <a:off x="3429000" y="113385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6" name="Google Shape;396;p16"/>
          <p:cNvSpPr/>
          <p:nvPr/>
        </p:nvSpPr>
        <p:spPr>
          <a:xfrm>
            <a:off x="3538728" y="107899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The menopause transition is a significant life recalibration.</a:t>
            </a:r>
            <a:endParaRPr sz="1400">
              <a:solidFill>
                <a:schemeClr val="dk1"/>
              </a:solidFill>
              <a:latin typeface="Calibri"/>
              <a:ea typeface="Calibri"/>
              <a:cs typeface="Calibri"/>
              <a:sym typeface="Calibri"/>
            </a:endParaRPr>
          </a:p>
        </p:txBody>
      </p:sp>
      <p:sp>
        <p:nvSpPr>
          <p:cNvPr id="397" name="Google Shape;397;p16"/>
          <p:cNvSpPr/>
          <p:nvPr/>
        </p:nvSpPr>
        <p:spPr>
          <a:xfrm>
            <a:off x="3429000" y="223446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8" name="Google Shape;398;p16"/>
          <p:cNvSpPr/>
          <p:nvPr/>
        </p:nvSpPr>
        <p:spPr>
          <a:xfrm>
            <a:off x="3538728" y="217959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It intersects with career demands, caregiving, and shifting family dynamics.</a:t>
            </a:r>
            <a:endParaRPr sz="1400">
              <a:solidFill>
                <a:schemeClr val="dk1"/>
              </a:solidFill>
              <a:latin typeface="Calibri"/>
              <a:ea typeface="Calibri"/>
              <a:cs typeface="Calibri"/>
              <a:sym typeface="Calibri"/>
            </a:endParaRPr>
          </a:p>
        </p:txBody>
      </p:sp>
      <p:sp>
        <p:nvSpPr>
          <p:cNvPr id="399" name="Google Shape;399;p16"/>
          <p:cNvSpPr/>
          <p:nvPr/>
        </p:nvSpPr>
        <p:spPr>
          <a:xfrm>
            <a:off x="3429000" y="333506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0" name="Google Shape;400;p16"/>
          <p:cNvSpPr/>
          <p:nvPr/>
        </p:nvSpPr>
        <p:spPr>
          <a:xfrm>
            <a:off x="3538728" y="328020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Stress becomes the primary amplifier of menopausal symptoms.</a:t>
            </a:r>
            <a:endParaRPr sz="1400">
              <a:solidFill>
                <a:schemeClr val="dk1"/>
              </a:solidFill>
              <a:latin typeface="Calibri"/>
              <a:ea typeface="Calibri"/>
              <a:cs typeface="Calibri"/>
              <a:sym typeface="Calibri"/>
            </a:endParaRPr>
          </a:p>
        </p:txBody>
      </p:sp>
      <p:sp>
        <p:nvSpPr>
          <p:cNvPr id="401" name="Google Shape;401;p16"/>
          <p:cNvSpPr/>
          <p:nvPr/>
        </p:nvSpPr>
        <p:spPr>
          <a:xfrm>
            <a:off x="3429000" y="443567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2" name="Google Shape;402;p16"/>
          <p:cNvSpPr/>
          <p:nvPr/>
        </p:nvSpPr>
        <p:spPr>
          <a:xfrm>
            <a:off x="3538728" y="438080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Hormonal changes increase our sensitivity to stress . Our threshold shifts.</a:t>
            </a:r>
            <a:endParaRPr sz="1400">
              <a:solidFill>
                <a:schemeClr val="dk1"/>
              </a:solidFill>
              <a:latin typeface="Calibri"/>
              <a:ea typeface="Calibri"/>
              <a:cs typeface="Calibri"/>
              <a:sym typeface="Calibri"/>
            </a:endParaRPr>
          </a:p>
        </p:txBody>
      </p:sp>
      <p:sp>
        <p:nvSpPr>
          <p:cNvPr id="403" name="Google Shape;403;p16"/>
          <p:cNvSpPr/>
          <p:nvPr/>
        </p:nvSpPr>
        <p:spPr>
          <a:xfrm>
            <a:off x="3429000" y="553627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6"/>
          <p:cNvSpPr/>
          <p:nvPr/>
        </p:nvSpPr>
        <p:spPr>
          <a:xfrm>
            <a:off x="3538728" y="548141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Stress management is not optional during this transition . It is foundational.</a:t>
            </a:r>
            <a:endParaRPr sz="1400">
              <a:solidFill>
                <a:schemeClr val="dk1"/>
              </a:solidFill>
              <a:latin typeface="Calibri"/>
              <a:ea typeface="Calibri"/>
              <a:cs typeface="Calibri"/>
              <a:sym typeface="Calibri"/>
            </a:endParaRPr>
          </a:p>
        </p:txBody>
      </p:sp>
      <p:pic>
        <p:nvPicPr>
          <p:cNvPr id="405" name="Google Shape;405;p16"/>
          <p:cNvPicPr preferRelativeResize="0"/>
          <p:nvPr/>
        </p:nvPicPr>
        <p:blipFill rotWithShape="1">
          <a:blip r:embed="rId3">
            <a:alphaModFix/>
          </a:blip>
          <a:srcRect/>
          <a:stretch/>
        </p:blipFill>
        <p:spPr>
          <a:xfrm>
            <a:off x="7204428" y="568592"/>
            <a:ext cx="4987572" cy="605332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7"/>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17"/>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17"/>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7"/>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415" name="Google Shape;415;p17"/>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416" name="Google Shape;416;p17"/>
          <p:cNvSpPr/>
          <p:nvPr/>
        </p:nvSpPr>
        <p:spPr>
          <a:xfrm>
            <a:off x="-457200" y="676656"/>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200"/>
              <a:buFont typeface="Calibri"/>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417" name="Google Shape;417;p17"/>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7"/>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Self-care</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is not</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optional.</a:t>
            </a:r>
            <a:endParaRPr sz="2800">
              <a:solidFill>
                <a:schemeClr val="dk1"/>
              </a:solidFill>
              <a:latin typeface="Calibri"/>
              <a:ea typeface="Calibri"/>
              <a:cs typeface="Calibri"/>
              <a:sym typeface="Calibri"/>
            </a:endParaRPr>
          </a:p>
        </p:txBody>
      </p:sp>
      <p:sp>
        <p:nvSpPr>
          <p:cNvPr id="419" name="Google Shape;419;p17"/>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420" name="Google Shape;420;p17"/>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17"/>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REDEFINING SELF-CARE</a:t>
            </a:r>
            <a:endParaRPr sz="1600">
              <a:solidFill>
                <a:schemeClr val="dk1"/>
              </a:solidFill>
              <a:latin typeface="Calibri"/>
              <a:ea typeface="Calibri"/>
              <a:cs typeface="Calibri"/>
              <a:sym typeface="Calibri"/>
            </a:endParaRPr>
          </a:p>
        </p:txBody>
      </p:sp>
      <p:sp>
        <p:nvSpPr>
          <p:cNvPr id="422" name="Google Shape;422;p17"/>
          <p:cNvSpPr/>
          <p:nvPr/>
        </p:nvSpPr>
        <p:spPr>
          <a:xfrm>
            <a:off x="3429000" y="113385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17"/>
          <p:cNvSpPr/>
          <p:nvPr/>
        </p:nvSpPr>
        <p:spPr>
          <a:xfrm>
            <a:off x="3538728" y="107899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Chronic stress can no longer be managed by diet or exercise alone.</a:t>
            </a:r>
            <a:endParaRPr sz="1400">
              <a:solidFill>
                <a:schemeClr val="dk1"/>
              </a:solidFill>
              <a:latin typeface="Calibri"/>
              <a:ea typeface="Calibri"/>
              <a:cs typeface="Calibri"/>
              <a:sym typeface="Calibri"/>
            </a:endParaRPr>
          </a:p>
        </p:txBody>
      </p:sp>
      <p:sp>
        <p:nvSpPr>
          <p:cNvPr id="424" name="Google Shape;424;p17"/>
          <p:cNvSpPr/>
          <p:nvPr/>
        </p:nvSpPr>
        <p:spPr>
          <a:xfrm>
            <a:off x="3429000" y="223446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p17"/>
          <p:cNvSpPr/>
          <p:nvPr/>
        </p:nvSpPr>
        <p:spPr>
          <a:xfrm>
            <a:off x="3538728" y="217959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Rest is vital. Not indulgent. A biological necessity.</a:t>
            </a:r>
            <a:endParaRPr sz="1400">
              <a:solidFill>
                <a:schemeClr val="dk1"/>
              </a:solidFill>
              <a:latin typeface="Calibri"/>
              <a:ea typeface="Calibri"/>
              <a:cs typeface="Calibri"/>
              <a:sym typeface="Calibri"/>
            </a:endParaRPr>
          </a:p>
        </p:txBody>
      </p:sp>
      <p:sp>
        <p:nvSpPr>
          <p:cNvPr id="426" name="Google Shape;426;p17"/>
          <p:cNvSpPr/>
          <p:nvPr/>
        </p:nvSpPr>
        <p:spPr>
          <a:xfrm>
            <a:off x="3429000" y="333506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7"/>
          <p:cNvSpPr/>
          <p:nvPr/>
        </p:nvSpPr>
        <p:spPr>
          <a:xfrm>
            <a:off x="3538728" y="328020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Self-care routines improve mood stability and build genuine resilience.</a:t>
            </a:r>
            <a:endParaRPr sz="1400">
              <a:solidFill>
                <a:schemeClr val="dk1"/>
              </a:solidFill>
              <a:latin typeface="Calibri"/>
              <a:ea typeface="Calibri"/>
              <a:cs typeface="Calibri"/>
              <a:sym typeface="Calibri"/>
            </a:endParaRPr>
          </a:p>
        </p:txBody>
      </p:sp>
      <p:sp>
        <p:nvSpPr>
          <p:cNvPr id="428" name="Google Shape;428;p17"/>
          <p:cNvSpPr/>
          <p:nvPr/>
        </p:nvSpPr>
        <p:spPr>
          <a:xfrm>
            <a:off x="3429000" y="4435671"/>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9" name="Google Shape;429;p17"/>
          <p:cNvSpPr/>
          <p:nvPr/>
        </p:nvSpPr>
        <p:spPr>
          <a:xfrm>
            <a:off x="3538728" y="4380807"/>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Stress reduction is the foundation everything else is built on.</a:t>
            </a:r>
            <a:endParaRPr sz="1400">
              <a:solidFill>
                <a:schemeClr val="dk1"/>
              </a:solidFill>
              <a:latin typeface="Calibri"/>
              <a:ea typeface="Calibri"/>
              <a:cs typeface="Calibri"/>
              <a:sym typeface="Calibri"/>
            </a:endParaRPr>
          </a:p>
        </p:txBody>
      </p:sp>
      <p:sp>
        <p:nvSpPr>
          <p:cNvPr id="430" name="Google Shape;430;p17"/>
          <p:cNvSpPr/>
          <p:nvPr/>
        </p:nvSpPr>
        <p:spPr>
          <a:xfrm>
            <a:off x="3429000" y="5536276"/>
            <a:ext cx="45720" cy="990877"/>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7"/>
          <p:cNvSpPr/>
          <p:nvPr/>
        </p:nvSpPr>
        <p:spPr>
          <a:xfrm>
            <a:off x="3538728" y="5481412"/>
            <a:ext cx="3419490" cy="110060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Prioritising self-care empowers us to reclaim our well-being and our relationships.</a:t>
            </a:r>
            <a:endParaRPr sz="1400">
              <a:solidFill>
                <a:schemeClr val="dk1"/>
              </a:solidFill>
              <a:latin typeface="Calibri"/>
              <a:ea typeface="Calibri"/>
              <a:cs typeface="Calibri"/>
              <a:sym typeface="Calibri"/>
            </a:endParaRPr>
          </a:p>
        </p:txBody>
      </p:sp>
      <p:pic>
        <p:nvPicPr>
          <p:cNvPr id="432" name="Google Shape;432;p17"/>
          <p:cNvPicPr preferRelativeResize="0"/>
          <p:nvPr/>
        </p:nvPicPr>
        <p:blipFill rotWithShape="1">
          <a:blip r:embed="rId3">
            <a:alphaModFix/>
          </a:blip>
          <a:srcRect/>
          <a:stretch/>
        </p:blipFill>
        <p:spPr>
          <a:xfrm>
            <a:off x="7095378" y="623455"/>
            <a:ext cx="5096622" cy="595856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8"/>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8"/>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8"/>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1" name="Google Shape;441;p18"/>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442" name="Google Shape;442;p18"/>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443" name="Google Shape;443;p18"/>
          <p:cNvSpPr/>
          <p:nvPr/>
        </p:nvSpPr>
        <p:spPr>
          <a:xfrm>
            <a:off x="-506652" y="630936"/>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200"/>
              <a:buFont typeface="Calibri"/>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444" name="Google Shape;444;p18"/>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8"/>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Tools for</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the pause.</a:t>
            </a:r>
            <a:endParaRPr sz="2800">
              <a:solidFill>
                <a:schemeClr val="dk1"/>
              </a:solidFill>
              <a:latin typeface="Calibri"/>
              <a:ea typeface="Calibri"/>
              <a:cs typeface="Calibri"/>
              <a:sym typeface="Calibri"/>
            </a:endParaRPr>
          </a:p>
        </p:txBody>
      </p:sp>
      <p:sp>
        <p:nvSpPr>
          <p:cNvPr id="446" name="Google Shape;446;p18"/>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447" name="Google Shape;447;p18" descr="menop_imgs_clean/tools.jpg"/>
          <p:cNvPicPr preferRelativeResize="0"/>
          <p:nvPr/>
        </p:nvPicPr>
        <p:blipFill rotWithShape="1">
          <a:blip r:embed="rId3">
            <a:alphaModFix/>
          </a:blip>
          <a:srcRect/>
          <a:stretch/>
        </p:blipFill>
        <p:spPr>
          <a:xfrm>
            <a:off x="6229350" y="548640"/>
            <a:ext cx="5962650" cy="6053328"/>
          </a:xfrm>
          <a:prstGeom prst="rect">
            <a:avLst/>
          </a:prstGeom>
          <a:noFill/>
          <a:ln>
            <a:noFill/>
          </a:ln>
        </p:spPr>
      </p:pic>
      <p:sp>
        <p:nvSpPr>
          <p:cNvPr id="448" name="Google Shape;448;p18"/>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8"/>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THREE CATEGORIES OF TOOLS</a:t>
            </a:r>
            <a:endParaRPr sz="1600">
              <a:solidFill>
                <a:schemeClr val="dk1"/>
              </a:solidFill>
              <a:latin typeface="Calibri"/>
              <a:ea typeface="Calibri"/>
              <a:cs typeface="Calibri"/>
              <a:sym typeface="Calibri"/>
            </a:endParaRPr>
          </a:p>
        </p:txBody>
      </p:sp>
      <p:sp>
        <p:nvSpPr>
          <p:cNvPr id="450" name="Google Shape;450;p18"/>
          <p:cNvSpPr/>
          <p:nvPr/>
        </p:nvSpPr>
        <p:spPr>
          <a:xfrm>
            <a:off x="3429000" y="1097280"/>
            <a:ext cx="3602370" cy="5943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2000"/>
              <a:buFont typeface="Georgia"/>
              <a:buNone/>
            </a:pPr>
            <a:r>
              <a:rPr lang="en-US" sz="2000" b="1">
                <a:solidFill>
                  <a:srgbClr val="2A4B3A"/>
                </a:solidFill>
                <a:latin typeface="Georgia"/>
                <a:ea typeface="Georgia"/>
                <a:cs typeface="Georgia"/>
                <a:sym typeface="Georgia"/>
              </a:rPr>
              <a:t>We have tools. And they work.</a:t>
            </a:r>
            <a:endParaRPr sz="2000">
              <a:solidFill>
                <a:schemeClr val="dk1"/>
              </a:solidFill>
              <a:latin typeface="Calibri"/>
              <a:ea typeface="Calibri"/>
              <a:cs typeface="Calibri"/>
              <a:sym typeface="Calibri"/>
            </a:endParaRPr>
          </a:p>
        </p:txBody>
      </p:sp>
      <p:sp>
        <p:nvSpPr>
          <p:cNvPr id="451" name="Google Shape;451;p18"/>
          <p:cNvSpPr/>
          <p:nvPr/>
        </p:nvSpPr>
        <p:spPr>
          <a:xfrm>
            <a:off x="3429000" y="1737360"/>
            <a:ext cx="731520" cy="45720"/>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8"/>
          <p:cNvSpPr/>
          <p:nvPr/>
        </p:nvSpPr>
        <p:spPr>
          <a:xfrm>
            <a:off x="3429000" y="1920240"/>
            <a:ext cx="45720" cy="1188720"/>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8"/>
          <p:cNvSpPr/>
          <p:nvPr/>
        </p:nvSpPr>
        <p:spPr>
          <a:xfrm>
            <a:off x="3538728" y="1920240"/>
            <a:ext cx="3492642" cy="457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500"/>
              <a:buFont typeface="Georgia"/>
              <a:buNone/>
            </a:pPr>
            <a:r>
              <a:rPr lang="en-US" sz="1500" b="1">
                <a:solidFill>
                  <a:srgbClr val="2A4B3A"/>
                </a:solidFill>
                <a:latin typeface="Georgia"/>
                <a:ea typeface="Georgia"/>
                <a:cs typeface="Georgia"/>
                <a:sym typeface="Georgia"/>
              </a:rPr>
              <a:t>NERVOUS SYSTEM</a:t>
            </a:r>
            <a:endParaRPr sz="1500">
              <a:solidFill>
                <a:schemeClr val="dk1"/>
              </a:solidFill>
              <a:latin typeface="Calibri"/>
              <a:ea typeface="Calibri"/>
              <a:cs typeface="Calibri"/>
              <a:sym typeface="Calibri"/>
            </a:endParaRPr>
          </a:p>
        </p:txBody>
      </p:sp>
      <p:sp>
        <p:nvSpPr>
          <p:cNvPr id="454" name="Google Shape;454;p18"/>
          <p:cNvSpPr/>
          <p:nvPr/>
        </p:nvSpPr>
        <p:spPr>
          <a:xfrm>
            <a:off x="3538728" y="2377440"/>
            <a:ext cx="3492642" cy="5943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300"/>
              <a:buFont typeface="Calibri"/>
              <a:buNone/>
            </a:pPr>
            <a:r>
              <a:rPr lang="en-US" sz="1300" i="1">
                <a:solidFill>
                  <a:srgbClr val="3C6652"/>
                </a:solidFill>
                <a:latin typeface="Calibri"/>
                <a:ea typeface="Calibri"/>
                <a:cs typeface="Calibri"/>
                <a:sym typeface="Calibri"/>
              </a:rPr>
              <a:t>Regulate stress and promote calm.</a:t>
            </a:r>
            <a:endParaRPr sz="1300">
              <a:solidFill>
                <a:schemeClr val="dk1"/>
              </a:solidFill>
              <a:latin typeface="Calibri"/>
              <a:ea typeface="Calibri"/>
              <a:cs typeface="Calibri"/>
              <a:sym typeface="Calibri"/>
            </a:endParaRPr>
          </a:p>
        </p:txBody>
      </p:sp>
      <p:sp>
        <p:nvSpPr>
          <p:cNvPr id="455" name="Google Shape;455;p18"/>
          <p:cNvSpPr/>
          <p:nvPr/>
        </p:nvSpPr>
        <p:spPr>
          <a:xfrm>
            <a:off x="3429000" y="3337560"/>
            <a:ext cx="45720" cy="1188720"/>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18"/>
          <p:cNvSpPr/>
          <p:nvPr/>
        </p:nvSpPr>
        <p:spPr>
          <a:xfrm>
            <a:off x="3538728" y="3337560"/>
            <a:ext cx="3492642" cy="457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500"/>
              <a:buFont typeface="Georgia"/>
              <a:buNone/>
            </a:pPr>
            <a:r>
              <a:rPr lang="en-US" sz="1500" b="1">
                <a:solidFill>
                  <a:srgbClr val="2A4B3A"/>
                </a:solidFill>
                <a:latin typeface="Georgia"/>
                <a:ea typeface="Georgia"/>
                <a:cs typeface="Georgia"/>
                <a:sym typeface="Georgia"/>
              </a:rPr>
              <a:t>EMOTIONAL</a:t>
            </a:r>
            <a:endParaRPr sz="1500">
              <a:solidFill>
                <a:schemeClr val="dk1"/>
              </a:solidFill>
              <a:latin typeface="Calibri"/>
              <a:ea typeface="Calibri"/>
              <a:cs typeface="Calibri"/>
              <a:sym typeface="Calibri"/>
            </a:endParaRPr>
          </a:p>
        </p:txBody>
      </p:sp>
      <p:sp>
        <p:nvSpPr>
          <p:cNvPr id="457" name="Google Shape;457;p18"/>
          <p:cNvSpPr/>
          <p:nvPr/>
        </p:nvSpPr>
        <p:spPr>
          <a:xfrm>
            <a:off x="3538728" y="3794760"/>
            <a:ext cx="3492642" cy="5943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300"/>
              <a:buFont typeface="Calibri"/>
              <a:buNone/>
            </a:pPr>
            <a:r>
              <a:rPr lang="en-US" sz="1300" i="1">
                <a:solidFill>
                  <a:srgbClr val="3C6652"/>
                </a:solidFill>
                <a:latin typeface="Calibri"/>
                <a:ea typeface="Calibri"/>
                <a:cs typeface="Calibri"/>
                <a:sym typeface="Calibri"/>
              </a:rPr>
              <a:t>Process and manage mood shifts with compassion.</a:t>
            </a:r>
            <a:endParaRPr sz="1300">
              <a:solidFill>
                <a:schemeClr val="dk1"/>
              </a:solidFill>
              <a:latin typeface="Calibri"/>
              <a:ea typeface="Calibri"/>
              <a:cs typeface="Calibri"/>
              <a:sym typeface="Calibri"/>
            </a:endParaRPr>
          </a:p>
        </p:txBody>
      </p:sp>
      <p:sp>
        <p:nvSpPr>
          <p:cNvPr id="458" name="Google Shape;458;p18"/>
          <p:cNvSpPr/>
          <p:nvPr/>
        </p:nvSpPr>
        <p:spPr>
          <a:xfrm>
            <a:off x="3429000" y="4754880"/>
            <a:ext cx="45720" cy="1188720"/>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8"/>
          <p:cNvSpPr/>
          <p:nvPr/>
        </p:nvSpPr>
        <p:spPr>
          <a:xfrm>
            <a:off x="3538728" y="4754880"/>
            <a:ext cx="3492642" cy="457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500"/>
              <a:buFont typeface="Georgia"/>
              <a:buNone/>
            </a:pPr>
            <a:r>
              <a:rPr lang="en-US" sz="1500" b="1">
                <a:solidFill>
                  <a:srgbClr val="2A4B3A"/>
                </a:solidFill>
                <a:latin typeface="Georgia"/>
                <a:ea typeface="Georgia"/>
                <a:cs typeface="Georgia"/>
                <a:sym typeface="Georgia"/>
              </a:rPr>
              <a:t>LIFESTYLE</a:t>
            </a:r>
            <a:endParaRPr sz="1500">
              <a:solidFill>
                <a:schemeClr val="dk1"/>
              </a:solidFill>
              <a:latin typeface="Calibri"/>
              <a:ea typeface="Calibri"/>
              <a:cs typeface="Calibri"/>
              <a:sym typeface="Calibri"/>
            </a:endParaRPr>
          </a:p>
        </p:txBody>
      </p:sp>
      <p:sp>
        <p:nvSpPr>
          <p:cNvPr id="460" name="Google Shape;460;p18"/>
          <p:cNvSpPr/>
          <p:nvPr/>
        </p:nvSpPr>
        <p:spPr>
          <a:xfrm>
            <a:off x="3538728" y="5212080"/>
            <a:ext cx="3492642" cy="5943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300"/>
              <a:buFont typeface="Calibri"/>
              <a:buNone/>
            </a:pPr>
            <a:r>
              <a:rPr lang="en-US" sz="1300" i="1">
                <a:solidFill>
                  <a:srgbClr val="3C6652"/>
                </a:solidFill>
                <a:latin typeface="Calibri"/>
                <a:ea typeface="Calibri"/>
                <a:cs typeface="Calibri"/>
                <a:sym typeface="Calibri"/>
              </a:rPr>
              <a:t>Enhance hormonal balance through how we live.</a:t>
            </a:r>
            <a:endParaRPr sz="13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19"/>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7" name="Google Shape;467;p19"/>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8" name="Google Shape;468;p19"/>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19"/>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470" name="Google Shape;470;p19"/>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471" name="Google Shape;471;p19"/>
          <p:cNvSpPr/>
          <p:nvPr/>
        </p:nvSpPr>
        <p:spPr>
          <a:xfrm>
            <a:off x="-468397" y="662940"/>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200"/>
              <a:buFont typeface="Calibri"/>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472" name="Google Shape;472;p19"/>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19"/>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Nervous</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system</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tools.</a:t>
            </a:r>
            <a:endParaRPr sz="2800">
              <a:solidFill>
                <a:schemeClr val="dk1"/>
              </a:solidFill>
              <a:latin typeface="Calibri"/>
              <a:ea typeface="Calibri"/>
              <a:cs typeface="Calibri"/>
              <a:sym typeface="Calibri"/>
            </a:endParaRPr>
          </a:p>
        </p:txBody>
      </p:sp>
      <p:sp>
        <p:nvSpPr>
          <p:cNvPr id="474" name="Google Shape;474;p19"/>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475" name="Google Shape;475;p19"/>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9"/>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FOUR SELF-REGULATION PRACTICES</a:t>
            </a:r>
            <a:endParaRPr sz="1600">
              <a:solidFill>
                <a:schemeClr val="dk1"/>
              </a:solidFill>
              <a:latin typeface="Calibri"/>
              <a:ea typeface="Calibri"/>
              <a:cs typeface="Calibri"/>
              <a:sym typeface="Calibri"/>
            </a:endParaRPr>
          </a:p>
        </p:txBody>
      </p:sp>
      <p:sp>
        <p:nvSpPr>
          <p:cNvPr id="477" name="Google Shape;477;p19"/>
          <p:cNvSpPr/>
          <p:nvPr/>
        </p:nvSpPr>
        <p:spPr>
          <a:xfrm>
            <a:off x="3429000" y="1124712"/>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8" name="Google Shape;478;p19"/>
          <p:cNvSpPr/>
          <p:nvPr/>
        </p:nvSpPr>
        <p:spPr>
          <a:xfrm>
            <a:off x="3538728" y="1078992"/>
            <a:ext cx="3492642" cy="591881"/>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400"/>
              <a:buFont typeface="Georgia"/>
              <a:buNone/>
            </a:pPr>
            <a:r>
              <a:rPr lang="en-US" sz="1400" b="1">
                <a:solidFill>
                  <a:srgbClr val="2A4B3A"/>
                </a:solidFill>
                <a:latin typeface="Georgia"/>
                <a:ea typeface="Georgia"/>
                <a:cs typeface="Georgia"/>
                <a:sym typeface="Georgia"/>
              </a:rPr>
              <a:t>Arm Tracing</a:t>
            </a:r>
            <a:endParaRPr sz="1400">
              <a:solidFill>
                <a:schemeClr val="dk1"/>
              </a:solidFill>
              <a:latin typeface="Calibri"/>
              <a:ea typeface="Calibri"/>
              <a:cs typeface="Calibri"/>
              <a:sym typeface="Calibri"/>
            </a:endParaRPr>
          </a:p>
        </p:txBody>
      </p:sp>
      <p:sp>
        <p:nvSpPr>
          <p:cNvPr id="479" name="Google Shape;479;p19"/>
          <p:cNvSpPr/>
          <p:nvPr/>
        </p:nvSpPr>
        <p:spPr>
          <a:xfrm>
            <a:off x="3538728" y="1670873"/>
            <a:ext cx="3492642" cy="7533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200"/>
              <a:buFont typeface="Calibri"/>
              <a:buNone/>
            </a:pPr>
            <a:r>
              <a:rPr lang="en-US" sz="1200" i="1">
                <a:solidFill>
                  <a:srgbClr val="3C6652"/>
                </a:solidFill>
                <a:latin typeface="Calibri"/>
                <a:ea typeface="Calibri"/>
                <a:cs typeface="Calibri"/>
                <a:sym typeface="Calibri"/>
              </a:rPr>
              <a:t>Signals safety to the nervous system when stressed or in shutdown.</a:t>
            </a:r>
            <a:endParaRPr sz="1200">
              <a:solidFill>
                <a:schemeClr val="dk1"/>
              </a:solidFill>
              <a:latin typeface="Calibri"/>
              <a:ea typeface="Calibri"/>
              <a:cs typeface="Calibri"/>
              <a:sym typeface="Calibri"/>
            </a:endParaRPr>
          </a:p>
        </p:txBody>
      </p:sp>
      <p:sp>
        <p:nvSpPr>
          <p:cNvPr id="480" name="Google Shape;480;p19"/>
          <p:cNvSpPr/>
          <p:nvPr/>
        </p:nvSpPr>
        <p:spPr>
          <a:xfrm>
            <a:off x="3429000" y="2469896"/>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19"/>
          <p:cNvSpPr/>
          <p:nvPr/>
        </p:nvSpPr>
        <p:spPr>
          <a:xfrm>
            <a:off x="3538728" y="2424176"/>
            <a:ext cx="3492642" cy="591881"/>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400"/>
              <a:buFont typeface="Georgia"/>
              <a:buNone/>
            </a:pPr>
            <a:r>
              <a:rPr lang="en-US" sz="1400" b="1">
                <a:solidFill>
                  <a:srgbClr val="2A4B3A"/>
                </a:solidFill>
                <a:latin typeface="Georgia"/>
                <a:ea typeface="Georgia"/>
                <a:cs typeface="Georgia"/>
                <a:sym typeface="Georgia"/>
              </a:rPr>
              <a:t>Neck Release</a:t>
            </a:r>
            <a:endParaRPr sz="1400">
              <a:solidFill>
                <a:schemeClr val="dk1"/>
              </a:solidFill>
              <a:latin typeface="Calibri"/>
              <a:ea typeface="Calibri"/>
              <a:cs typeface="Calibri"/>
              <a:sym typeface="Calibri"/>
            </a:endParaRPr>
          </a:p>
        </p:txBody>
      </p:sp>
      <p:sp>
        <p:nvSpPr>
          <p:cNvPr id="482" name="Google Shape;482;p19"/>
          <p:cNvSpPr/>
          <p:nvPr/>
        </p:nvSpPr>
        <p:spPr>
          <a:xfrm>
            <a:off x="3538728" y="3016057"/>
            <a:ext cx="3492642" cy="7533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200"/>
              <a:buFont typeface="Calibri"/>
              <a:buNone/>
            </a:pPr>
            <a:r>
              <a:rPr lang="en-US" sz="1200" i="1">
                <a:solidFill>
                  <a:srgbClr val="3C6652"/>
                </a:solidFill>
                <a:latin typeface="Calibri"/>
                <a:ea typeface="Calibri"/>
                <a:cs typeface="Calibri"/>
                <a:sym typeface="Calibri"/>
              </a:rPr>
              <a:t>Targets the SCM muscle to ease tension and stimulate vagal pathways.</a:t>
            </a:r>
            <a:endParaRPr sz="1200">
              <a:solidFill>
                <a:schemeClr val="dk1"/>
              </a:solidFill>
              <a:latin typeface="Calibri"/>
              <a:ea typeface="Calibri"/>
              <a:cs typeface="Calibri"/>
              <a:sym typeface="Calibri"/>
            </a:endParaRPr>
          </a:p>
        </p:txBody>
      </p:sp>
      <p:sp>
        <p:nvSpPr>
          <p:cNvPr id="483" name="Google Shape;483;p19"/>
          <p:cNvSpPr/>
          <p:nvPr/>
        </p:nvSpPr>
        <p:spPr>
          <a:xfrm>
            <a:off x="3429000" y="3815080"/>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9"/>
          <p:cNvSpPr/>
          <p:nvPr/>
        </p:nvSpPr>
        <p:spPr>
          <a:xfrm>
            <a:off x="3538728" y="3769360"/>
            <a:ext cx="3492642" cy="591881"/>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400"/>
              <a:buFont typeface="Georgia"/>
              <a:buNone/>
            </a:pPr>
            <a:r>
              <a:rPr lang="en-US" sz="1400" b="1">
                <a:solidFill>
                  <a:srgbClr val="2A4B3A"/>
                </a:solidFill>
                <a:latin typeface="Georgia"/>
                <a:ea typeface="Georgia"/>
                <a:cs typeface="Georgia"/>
                <a:sym typeface="Georgia"/>
              </a:rPr>
              <a:t>Grounded Breathing</a:t>
            </a:r>
            <a:endParaRPr sz="1400">
              <a:solidFill>
                <a:schemeClr val="dk1"/>
              </a:solidFill>
              <a:latin typeface="Calibri"/>
              <a:ea typeface="Calibri"/>
              <a:cs typeface="Calibri"/>
              <a:sym typeface="Calibri"/>
            </a:endParaRPr>
          </a:p>
        </p:txBody>
      </p:sp>
      <p:sp>
        <p:nvSpPr>
          <p:cNvPr id="485" name="Google Shape;485;p19"/>
          <p:cNvSpPr/>
          <p:nvPr/>
        </p:nvSpPr>
        <p:spPr>
          <a:xfrm>
            <a:off x="3538728" y="4361241"/>
            <a:ext cx="3492642" cy="7533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200"/>
              <a:buFont typeface="Calibri"/>
              <a:buNone/>
            </a:pPr>
            <a:r>
              <a:rPr lang="en-US" sz="1200" i="1">
                <a:solidFill>
                  <a:srgbClr val="3C6652"/>
                </a:solidFill>
                <a:latin typeface="Calibri"/>
                <a:ea typeface="Calibri"/>
                <a:cs typeface="Calibri"/>
                <a:sym typeface="Calibri"/>
              </a:rPr>
              <a:t>Combines breath with grounding while signalling safety to the body.</a:t>
            </a:r>
            <a:endParaRPr sz="1200">
              <a:solidFill>
                <a:schemeClr val="dk1"/>
              </a:solidFill>
              <a:latin typeface="Calibri"/>
              <a:ea typeface="Calibri"/>
              <a:cs typeface="Calibri"/>
              <a:sym typeface="Calibri"/>
            </a:endParaRPr>
          </a:p>
        </p:txBody>
      </p:sp>
      <p:sp>
        <p:nvSpPr>
          <p:cNvPr id="486" name="Google Shape;486;p19"/>
          <p:cNvSpPr/>
          <p:nvPr/>
        </p:nvSpPr>
        <p:spPr>
          <a:xfrm>
            <a:off x="3429000" y="5160264"/>
            <a:ext cx="45720" cy="1235456"/>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19"/>
          <p:cNvSpPr/>
          <p:nvPr/>
        </p:nvSpPr>
        <p:spPr>
          <a:xfrm>
            <a:off x="3538728" y="5114544"/>
            <a:ext cx="3492642" cy="591881"/>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A4B3A"/>
              </a:buClr>
              <a:buSzPts val="1400"/>
              <a:buFont typeface="Georgia"/>
              <a:buNone/>
            </a:pPr>
            <a:r>
              <a:rPr lang="en-US" sz="1400" b="1">
                <a:solidFill>
                  <a:srgbClr val="2A4B3A"/>
                </a:solidFill>
                <a:latin typeface="Georgia"/>
                <a:ea typeface="Georgia"/>
                <a:cs typeface="Georgia"/>
                <a:sym typeface="Georgia"/>
              </a:rPr>
              <a:t>Orienting Practice</a:t>
            </a:r>
            <a:endParaRPr sz="1400">
              <a:solidFill>
                <a:schemeClr val="dk1"/>
              </a:solidFill>
              <a:latin typeface="Calibri"/>
              <a:ea typeface="Calibri"/>
              <a:cs typeface="Calibri"/>
              <a:sym typeface="Calibri"/>
            </a:endParaRPr>
          </a:p>
        </p:txBody>
      </p:sp>
      <p:sp>
        <p:nvSpPr>
          <p:cNvPr id="488" name="Google Shape;488;p19"/>
          <p:cNvSpPr/>
          <p:nvPr/>
        </p:nvSpPr>
        <p:spPr>
          <a:xfrm>
            <a:off x="3538728" y="5706425"/>
            <a:ext cx="3492642" cy="7533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200"/>
              <a:buFont typeface="Calibri"/>
              <a:buNone/>
            </a:pPr>
            <a:r>
              <a:rPr lang="en-US" sz="1200" i="1">
                <a:solidFill>
                  <a:srgbClr val="3C6652"/>
                </a:solidFill>
                <a:latin typeface="Calibri"/>
                <a:ea typeface="Calibri"/>
                <a:cs typeface="Calibri"/>
                <a:sym typeface="Calibri"/>
              </a:rPr>
              <a:t>Helps our nervous system actively recognise that we are safe right now.</a:t>
            </a:r>
            <a:endParaRPr sz="1200">
              <a:solidFill>
                <a:schemeClr val="dk1"/>
              </a:solidFill>
              <a:latin typeface="Calibri"/>
              <a:ea typeface="Calibri"/>
              <a:cs typeface="Calibri"/>
              <a:sym typeface="Calibri"/>
            </a:endParaRPr>
          </a:p>
        </p:txBody>
      </p:sp>
      <p:pic>
        <p:nvPicPr>
          <p:cNvPr id="489" name="Google Shape;489;p19"/>
          <p:cNvPicPr preferRelativeResize="0"/>
          <p:nvPr/>
        </p:nvPicPr>
        <p:blipFill rotWithShape="1">
          <a:blip r:embed="rId3">
            <a:alphaModFix/>
          </a:blip>
          <a:srcRect/>
          <a:stretch/>
        </p:blipFill>
        <p:spPr>
          <a:xfrm>
            <a:off x="7095378" y="548640"/>
            <a:ext cx="5096622" cy="605332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
        <p:cNvGrpSpPr/>
        <p:nvPr/>
      </p:nvGrpSpPr>
      <p:grpSpPr>
        <a:xfrm>
          <a:off x="0" y="0"/>
          <a:ext cx="0" cy="0"/>
          <a:chOff x="0" y="0"/>
          <a:chExt cx="0" cy="0"/>
        </a:xfrm>
      </p:grpSpPr>
      <p:sp>
        <p:nvSpPr>
          <p:cNvPr id="24" name="Google Shape;24;p2"/>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25;p2"/>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2"/>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2"/>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a:solidFill>
                  <a:srgbClr val="FFFFFF"/>
                </a:solidFill>
                <a:latin typeface="Calibri"/>
                <a:ea typeface="Calibri"/>
                <a:cs typeface="Calibri"/>
                <a:sym typeface="Calibri"/>
              </a:rPr>
              <a:t>OWN YOUR STACK™</a:t>
            </a:r>
            <a:endParaRPr sz="1400">
              <a:solidFill>
                <a:schemeClr val="dk1"/>
              </a:solidFill>
              <a:latin typeface="Calibri"/>
              <a:ea typeface="Calibri"/>
              <a:cs typeface="Calibri"/>
              <a:sym typeface="Calibri"/>
            </a:endParaRPr>
          </a:p>
        </p:txBody>
      </p:sp>
      <p:sp>
        <p:nvSpPr>
          <p:cNvPr id="28" name="Google Shape;28;p2"/>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29" name="Google Shape;29;p2"/>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30" name="Google Shape;30;p2"/>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2"/>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Today's talk</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overview.</a:t>
            </a:r>
            <a:endParaRPr sz="2800">
              <a:solidFill>
                <a:schemeClr val="dk1"/>
              </a:solidFill>
              <a:latin typeface="Calibri"/>
              <a:ea typeface="Calibri"/>
              <a:cs typeface="Calibri"/>
              <a:sym typeface="Calibri"/>
            </a:endParaRPr>
          </a:p>
        </p:txBody>
      </p:sp>
      <p:sp>
        <p:nvSpPr>
          <p:cNvPr id="32" name="Google Shape;32;p2"/>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100"/>
              <a:buFont typeface="Calibri"/>
              <a:buNone/>
            </a:pPr>
            <a:r>
              <a:rPr lang="en-US" sz="1100">
                <a:solidFill>
                  <a:srgbClr val="A8C5B5"/>
                </a:solidFill>
                <a:latin typeface="Calibri"/>
                <a:ea typeface="Calibri"/>
                <a:cs typeface="Calibri"/>
                <a:sym typeface="Calibri"/>
              </a:rPr>
              <a:t>OWN YOUR STACK™  ·  Menopause &amp; Metabolic Health  ·  saujanyavemuri.com</a:t>
            </a:r>
            <a:endParaRPr sz="1100">
              <a:solidFill>
                <a:schemeClr val="dk1"/>
              </a:solidFill>
              <a:latin typeface="Calibri"/>
              <a:ea typeface="Calibri"/>
              <a:cs typeface="Calibri"/>
              <a:sym typeface="Calibri"/>
            </a:endParaRPr>
          </a:p>
        </p:txBody>
      </p:sp>
      <p:sp>
        <p:nvSpPr>
          <p:cNvPr id="33" name="Google Shape;33;p2"/>
          <p:cNvSpPr/>
          <p:nvPr/>
        </p:nvSpPr>
        <p:spPr>
          <a:xfrm>
            <a:off x="3429000" y="768096"/>
            <a:ext cx="857707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2000"/>
              <a:buFont typeface="Calibri"/>
              <a:buNone/>
            </a:pPr>
            <a:r>
              <a:rPr lang="en-US" sz="2000" b="1">
                <a:solidFill>
                  <a:srgbClr val="5A8A72"/>
                </a:solidFill>
                <a:latin typeface="Calibri"/>
                <a:ea typeface="Calibri"/>
                <a:cs typeface="Calibri"/>
                <a:sym typeface="Calibri"/>
              </a:rPr>
              <a:t>WHAT WE COVER TODAY</a:t>
            </a:r>
            <a:endParaRPr sz="2000">
              <a:solidFill>
                <a:schemeClr val="dk1"/>
              </a:solidFill>
              <a:latin typeface="Calibri"/>
              <a:ea typeface="Calibri"/>
              <a:cs typeface="Calibri"/>
              <a:sym typeface="Calibri"/>
            </a:endParaRPr>
          </a:p>
        </p:txBody>
      </p:sp>
      <p:pic>
        <p:nvPicPr>
          <p:cNvPr id="34" name="Google Shape;34;p2" descr="/home/user/workspace/menop_imgs/overview.jpg"/>
          <p:cNvPicPr preferRelativeResize="0"/>
          <p:nvPr/>
        </p:nvPicPr>
        <p:blipFill rotWithShape="1">
          <a:blip r:embed="rId3">
            <a:alphaModFix/>
          </a:blip>
          <a:srcRect/>
          <a:stretch/>
        </p:blipFill>
        <p:spPr>
          <a:xfrm>
            <a:off x="8317931" y="548640"/>
            <a:ext cx="3688141" cy="6053328"/>
          </a:xfrm>
          <a:prstGeom prst="rect">
            <a:avLst/>
          </a:prstGeom>
          <a:noFill/>
          <a:ln>
            <a:noFill/>
          </a:ln>
        </p:spPr>
      </p:pic>
      <p:grpSp>
        <p:nvGrpSpPr>
          <p:cNvPr id="35" name="Google Shape;35;p2"/>
          <p:cNvGrpSpPr/>
          <p:nvPr/>
        </p:nvGrpSpPr>
        <p:grpSpPr>
          <a:xfrm>
            <a:off x="3429000" y="1060704"/>
            <a:ext cx="4717390" cy="5120640"/>
            <a:chOff x="3429000" y="1060704"/>
            <a:chExt cx="4717390" cy="5120640"/>
          </a:xfrm>
        </p:grpSpPr>
        <p:sp>
          <p:nvSpPr>
            <p:cNvPr id="36" name="Google Shape;36;p2"/>
            <p:cNvSpPr/>
            <p:nvPr/>
          </p:nvSpPr>
          <p:spPr>
            <a:xfrm>
              <a:off x="3429000" y="1060704"/>
              <a:ext cx="4717390" cy="5943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2000"/>
                <a:buFont typeface="Georgia"/>
                <a:buNone/>
              </a:pPr>
              <a:r>
                <a:rPr lang="en-US" sz="2000" b="1">
                  <a:solidFill>
                    <a:srgbClr val="2A4B3A"/>
                  </a:solidFill>
                  <a:latin typeface="Georgia"/>
                  <a:ea typeface="Georgia"/>
                  <a:cs typeface="Georgia"/>
                  <a:sym typeface="Georgia"/>
                </a:rPr>
                <a:t>Seven areas we explore together.</a:t>
              </a:r>
              <a:endParaRPr sz="2000">
                <a:solidFill>
                  <a:schemeClr val="dk1"/>
                </a:solidFill>
                <a:latin typeface="Calibri"/>
                <a:ea typeface="Calibri"/>
                <a:cs typeface="Calibri"/>
                <a:sym typeface="Calibri"/>
              </a:endParaRPr>
            </a:p>
          </p:txBody>
        </p:sp>
        <p:sp>
          <p:nvSpPr>
            <p:cNvPr id="37" name="Google Shape;37;p2"/>
            <p:cNvSpPr/>
            <p:nvPr/>
          </p:nvSpPr>
          <p:spPr>
            <a:xfrm>
              <a:off x="3429000" y="177393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2"/>
            <p:cNvSpPr/>
            <p:nvPr/>
          </p:nvSpPr>
          <p:spPr>
            <a:xfrm>
              <a:off x="3593592" y="170078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Understanding why pausing matters during this transition.</a:t>
              </a:r>
              <a:endParaRPr sz="1400">
                <a:solidFill>
                  <a:schemeClr val="dk1"/>
                </a:solidFill>
                <a:latin typeface="Calibri"/>
                <a:ea typeface="Calibri"/>
                <a:cs typeface="Calibri"/>
                <a:sym typeface="Calibri"/>
              </a:endParaRPr>
            </a:p>
          </p:txBody>
        </p:sp>
        <p:sp>
          <p:nvSpPr>
            <p:cNvPr id="39" name="Google Shape;39;p2"/>
            <p:cNvSpPr/>
            <p:nvPr/>
          </p:nvSpPr>
          <p:spPr>
            <a:xfrm>
              <a:off x="3429000" y="241401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2"/>
            <p:cNvSpPr/>
            <p:nvPr/>
          </p:nvSpPr>
          <p:spPr>
            <a:xfrm>
              <a:off x="3593592" y="234086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Exploring the biology behind what we are experiencing.</a:t>
              </a:r>
              <a:endParaRPr sz="1400">
                <a:solidFill>
                  <a:schemeClr val="dk1"/>
                </a:solidFill>
                <a:latin typeface="Calibri"/>
                <a:ea typeface="Calibri"/>
                <a:cs typeface="Calibri"/>
                <a:sym typeface="Calibri"/>
              </a:endParaRPr>
            </a:p>
          </p:txBody>
        </p:sp>
        <p:sp>
          <p:nvSpPr>
            <p:cNvPr id="41" name="Google Shape;41;p2"/>
            <p:cNvSpPr/>
            <p:nvPr/>
          </p:nvSpPr>
          <p:spPr>
            <a:xfrm>
              <a:off x="3429000" y="305409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2"/>
            <p:cNvSpPr/>
            <p:nvPr/>
          </p:nvSpPr>
          <p:spPr>
            <a:xfrm>
              <a:off x="3593592" y="298094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Examining brain, metabolism, and cortisol impacts.</a:t>
              </a:r>
              <a:endParaRPr sz="1400">
                <a:solidFill>
                  <a:schemeClr val="dk1"/>
                </a:solidFill>
                <a:latin typeface="Calibri"/>
                <a:ea typeface="Calibri"/>
                <a:cs typeface="Calibri"/>
                <a:sym typeface="Calibri"/>
              </a:endParaRPr>
            </a:p>
          </p:txBody>
        </p:sp>
        <p:sp>
          <p:nvSpPr>
            <p:cNvPr id="43" name="Google Shape;43;p2"/>
            <p:cNvSpPr/>
            <p:nvPr/>
          </p:nvSpPr>
          <p:spPr>
            <a:xfrm>
              <a:off x="3429000" y="369417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
            <p:cNvSpPr/>
            <p:nvPr/>
          </p:nvSpPr>
          <p:spPr>
            <a:xfrm>
              <a:off x="3593592" y="362102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Validating our experiences through science and education.</a:t>
              </a:r>
              <a:endParaRPr sz="1400">
                <a:solidFill>
                  <a:schemeClr val="dk1"/>
                </a:solidFill>
                <a:latin typeface="Calibri"/>
                <a:ea typeface="Calibri"/>
                <a:cs typeface="Calibri"/>
                <a:sym typeface="Calibri"/>
              </a:endParaRPr>
            </a:p>
          </p:txBody>
        </p:sp>
        <p:sp>
          <p:nvSpPr>
            <p:cNvPr id="45" name="Google Shape;45;p2"/>
            <p:cNvSpPr/>
            <p:nvPr/>
          </p:nvSpPr>
          <p:spPr>
            <a:xfrm>
              <a:off x="3429000" y="433425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2"/>
            <p:cNvSpPr/>
            <p:nvPr/>
          </p:nvSpPr>
          <p:spPr>
            <a:xfrm>
              <a:off x="3593592" y="426110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Reassessing priorities for better health and well-being.</a:t>
              </a:r>
              <a:endParaRPr sz="1400">
                <a:solidFill>
                  <a:schemeClr val="dk1"/>
                </a:solidFill>
                <a:latin typeface="Calibri"/>
                <a:ea typeface="Calibri"/>
                <a:cs typeface="Calibri"/>
                <a:sym typeface="Calibri"/>
              </a:endParaRPr>
            </a:p>
          </p:txBody>
        </p:sp>
        <p:sp>
          <p:nvSpPr>
            <p:cNvPr id="47" name="Google Shape;47;p2"/>
            <p:cNvSpPr/>
            <p:nvPr/>
          </p:nvSpPr>
          <p:spPr>
            <a:xfrm>
              <a:off x="3429000" y="497433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2"/>
            <p:cNvSpPr/>
            <p:nvPr/>
          </p:nvSpPr>
          <p:spPr>
            <a:xfrm>
              <a:off x="3593592" y="490118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Tools for renewal — nervous system, emotional, lifestyle.</a:t>
              </a:r>
              <a:endParaRPr sz="1400">
                <a:solidFill>
                  <a:schemeClr val="dk1"/>
                </a:solidFill>
                <a:latin typeface="Calibri"/>
                <a:ea typeface="Calibri"/>
                <a:cs typeface="Calibri"/>
                <a:sym typeface="Calibri"/>
              </a:endParaRPr>
            </a:p>
          </p:txBody>
        </p:sp>
        <p:sp>
          <p:nvSpPr>
            <p:cNvPr id="49" name="Google Shape;49;p2"/>
            <p:cNvSpPr/>
            <p:nvPr/>
          </p:nvSpPr>
          <p:spPr>
            <a:xfrm>
              <a:off x="3429000" y="5614416"/>
              <a:ext cx="45720" cy="438912"/>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2"/>
            <p:cNvSpPr/>
            <p:nvPr/>
          </p:nvSpPr>
          <p:spPr>
            <a:xfrm>
              <a:off x="3593592" y="5541264"/>
              <a:ext cx="4516222"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Closing with hope, strength, and a clear path forward.</a:t>
              </a:r>
              <a:endParaRPr sz="1400">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0"/>
          <p:cNvSpPr/>
          <p:nvPr/>
        </p:nvSpPr>
        <p:spPr>
          <a:xfrm>
            <a:off x="0" y="0"/>
            <a:ext cx="12188952" cy="548640"/>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6" name="Google Shape;496;p20"/>
          <p:cNvSpPr/>
          <p:nvPr/>
        </p:nvSpPr>
        <p:spPr>
          <a:xfrm>
            <a:off x="0" y="548640"/>
            <a:ext cx="2926080" cy="6053328"/>
          </a:xfrm>
          <a:prstGeom prst="rect">
            <a:avLst/>
          </a:prstGeom>
          <a:solidFill>
            <a:srgbClr val="2A4B3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20"/>
          <p:cNvSpPr/>
          <p:nvPr/>
        </p:nvSpPr>
        <p:spPr>
          <a:xfrm>
            <a:off x="0" y="6601968"/>
            <a:ext cx="12188952" cy="256032"/>
          </a:xfrm>
          <a:prstGeom prst="rect">
            <a:avLst/>
          </a:prstGeom>
          <a:solidFill>
            <a:srgbClr val="1E2E26"/>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20"/>
          <p:cNvSpPr/>
          <p:nvPr/>
        </p:nvSpPr>
        <p:spPr>
          <a:xfrm>
            <a:off x="1828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499" name="Google Shape;499;p20"/>
          <p:cNvSpPr/>
          <p:nvPr/>
        </p:nvSpPr>
        <p:spPr>
          <a:xfrm>
            <a:off x="9902952" y="0"/>
            <a:ext cx="21031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500" name="Google Shape;500;p20"/>
          <p:cNvSpPr/>
          <p:nvPr/>
        </p:nvSpPr>
        <p:spPr>
          <a:xfrm>
            <a:off x="-497322" y="640080"/>
            <a:ext cx="292608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200"/>
              <a:buFont typeface="Calibri"/>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501" name="Google Shape;501;p20"/>
          <p:cNvSpPr/>
          <p:nvPr/>
        </p:nvSpPr>
        <p:spPr>
          <a:xfrm>
            <a:off x="228600" y="950976"/>
            <a:ext cx="2468880" cy="54864"/>
          </a:xfrm>
          <a:prstGeom prst="rect">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0"/>
          <p:cNvSpPr/>
          <p:nvPr/>
        </p:nvSpPr>
        <p:spPr>
          <a:xfrm>
            <a:off x="91440" y="1051560"/>
            <a:ext cx="2743200" cy="555040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Emotional</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tools for</a:t>
            </a:r>
            <a:endParaRPr sz="28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menopause.</a:t>
            </a:r>
            <a:endParaRPr sz="2800">
              <a:solidFill>
                <a:schemeClr val="dk1"/>
              </a:solidFill>
              <a:latin typeface="Calibri"/>
              <a:ea typeface="Calibri"/>
              <a:cs typeface="Calibri"/>
              <a:sym typeface="Calibri"/>
            </a:endParaRPr>
          </a:p>
        </p:txBody>
      </p:sp>
      <p:sp>
        <p:nvSpPr>
          <p:cNvPr id="503" name="Google Shape;503;p20"/>
          <p:cNvSpPr/>
          <p:nvPr/>
        </p:nvSpPr>
        <p:spPr>
          <a:xfrm>
            <a:off x="0"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504" name="Google Shape;504;p20" descr="menop_imgs_clean/emotional.jpg"/>
          <p:cNvPicPr preferRelativeResize="0"/>
          <p:nvPr/>
        </p:nvPicPr>
        <p:blipFill rotWithShape="1">
          <a:blip r:embed="rId3">
            <a:alphaModFix/>
          </a:blip>
          <a:srcRect/>
          <a:stretch/>
        </p:blipFill>
        <p:spPr>
          <a:xfrm>
            <a:off x="6400800" y="548640"/>
            <a:ext cx="5605272" cy="6053328"/>
          </a:xfrm>
          <a:prstGeom prst="rect">
            <a:avLst/>
          </a:prstGeom>
          <a:noFill/>
          <a:ln>
            <a:noFill/>
          </a:ln>
        </p:spPr>
      </p:pic>
      <p:sp>
        <p:nvSpPr>
          <p:cNvPr id="505" name="Google Shape;505;p20"/>
          <p:cNvSpPr/>
          <p:nvPr/>
        </p:nvSpPr>
        <p:spPr>
          <a:xfrm>
            <a:off x="3429000" y="548640"/>
            <a:ext cx="3773912" cy="6053328"/>
          </a:xfrm>
          <a:prstGeom prst="rect">
            <a:avLst/>
          </a:prstGeom>
          <a:solidFill>
            <a:srgbClr val="FFFFFF"/>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20"/>
          <p:cNvSpPr/>
          <p:nvPr/>
        </p:nvSpPr>
        <p:spPr>
          <a:xfrm>
            <a:off x="3429000" y="749808"/>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EIGHT PRACTICES</a:t>
            </a:r>
            <a:endParaRPr sz="1600">
              <a:solidFill>
                <a:schemeClr val="dk1"/>
              </a:solidFill>
              <a:latin typeface="Calibri"/>
              <a:ea typeface="Calibri"/>
              <a:cs typeface="Calibri"/>
              <a:sym typeface="Calibri"/>
            </a:endParaRPr>
          </a:p>
        </p:txBody>
      </p:sp>
      <p:sp>
        <p:nvSpPr>
          <p:cNvPr id="507" name="Google Shape;507;p20"/>
          <p:cNvSpPr/>
          <p:nvPr/>
        </p:nvSpPr>
        <p:spPr>
          <a:xfrm>
            <a:off x="3429000" y="1115568"/>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20"/>
          <p:cNvSpPr/>
          <p:nvPr/>
        </p:nvSpPr>
        <p:spPr>
          <a:xfrm>
            <a:off x="3703320" y="1078992"/>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Name the Feeling</a:t>
            </a:r>
            <a:endParaRPr sz="1200">
              <a:solidFill>
                <a:schemeClr val="dk1"/>
              </a:solidFill>
              <a:latin typeface="Calibri"/>
              <a:ea typeface="Calibri"/>
              <a:cs typeface="Calibri"/>
              <a:sym typeface="Calibri"/>
            </a:endParaRPr>
          </a:p>
        </p:txBody>
      </p:sp>
      <p:sp>
        <p:nvSpPr>
          <p:cNvPr id="509" name="Google Shape;509;p20"/>
          <p:cNvSpPr/>
          <p:nvPr/>
        </p:nvSpPr>
        <p:spPr>
          <a:xfrm>
            <a:off x="3703320" y="1799626"/>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Reduce emotional intensity and gain clarity.</a:t>
            </a:r>
            <a:endParaRPr sz="1000">
              <a:solidFill>
                <a:schemeClr val="dk1"/>
              </a:solidFill>
              <a:latin typeface="Calibri"/>
              <a:ea typeface="Calibri"/>
              <a:cs typeface="Calibri"/>
              <a:sym typeface="Calibri"/>
            </a:endParaRPr>
          </a:p>
        </p:txBody>
      </p:sp>
      <p:sp>
        <p:nvSpPr>
          <p:cNvPr id="510" name="Google Shape;510;p20"/>
          <p:cNvSpPr/>
          <p:nvPr/>
        </p:nvSpPr>
        <p:spPr>
          <a:xfrm>
            <a:off x="3429000" y="2556837"/>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1" name="Google Shape;511;p20"/>
          <p:cNvSpPr/>
          <p:nvPr/>
        </p:nvSpPr>
        <p:spPr>
          <a:xfrm>
            <a:off x="3703320" y="2520261"/>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Scan the Body</a:t>
            </a:r>
            <a:endParaRPr sz="1200">
              <a:solidFill>
                <a:schemeClr val="dk1"/>
              </a:solidFill>
              <a:latin typeface="Calibri"/>
              <a:ea typeface="Calibri"/>
              <a:cs typeface="Calibri"/>
              <a:sym typeface="Calibri"/>
            </a:endParaRPr>
          </a:p>
        </p:txBody>
      </p:sp>
      <p:sp>
        <p:nvSpPr>
          <p:cNvPr id="512" name="Google Shape;512;p20"/>
          <p:cNvSpPr/>
          <p:nvPr/>
        </p:nvSpPr>
        <p:spPr>
          <a:xfrm>
            <a:off x="3703320" y="3240895"/>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Connect emotions to physical sensations.</a:t>
            </a:r>
            <a:endParaRPr sz="1000">
              <a:solidFill>
                <a:schemeClr val="dk1"/>
              </a:solidFill>
              <a:latin typeface="Calibri"/>
              <a:ea typeface="Calibri"/>
              <a:cs typeface="Calibri"/>
              <a:sym typeface="Calibri"/>
            </a:endParaRPr>
          </a:p>
        </p:txBody>
      </p:sp>
      <p:sp>
        <p:nvSpPr>
          <p:cNvPr id="513" name="Google Shape;513;p20"/>
          <p:cNvSpPr/>
          <p:nvPr/>
        </p:nvSpPr>
        <p:spPr>
          <a:xfrm>
            <a:off x="3429000" y="3998105"/>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20"/>
          <p:cNvSpPr/>
          <p:nvPr/>
        </p:nvSpPr>
        <p:spPr>
          <a:xfrm>
            <a:off x="3703320" y="3961529"/>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Give Permission</a:t>
            </a:r>
            <a:endParaRPr sz="1200">
              <a:solidFill>
                <a:schemeClr val="dk1"/>
              </a:solidFill>
              <a:latin typeface="Calibri"/>
              <a:ea typeface="Calibri"/>
              <a:cs typeface="Calibri"/>
              <a:sym typeface="Calibri"/>
            </a:endParaRPr>
          </a:p>
        </p:txBody>
      </p:sp>
      <p:sp>
        <p:nvSpPr>
          <p:cNvPr id="515" name="Google Shape;515;p20"/>
          <p:cNvSpPr/>
          <p:nvPr/>
        </p:nvSpPr>
        <p:spPr>
          <a:xfrm>
            <a:off x="3703320" y="4682163"/>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Lower guilt and shame.</a:t>
            </a:r>
            <a:endParaRPr sz="1000">
              <a:solidFill>
                <a:schemeClr val="dk1"/>
              </a:solidFill>
              <a:latin typeface="Calibri"/>
              <a:ea typeface="Calibri"/>
              <a:cs typeface="Calibri"/>
              <a:sym typeface="Calibri"/>
            </a:endParaRPr>
          </a:p>
        </p:txBody>
      </p:sp>
      <p:sp>
        <p:nvSpPr>
          <p:cNvPr id="516" name="Google Shape;516;p20"/>
          <p:cNvSpPr/>
          <p:nvPr/>
        </p:nvSpPr>
        <p:spPr>
          <a:xfrm>
            <a:off x="3429000" y="5439374"/>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7" name="Google Shape;517;p20"/>
          <p:cNvSpPr/>
          <p:nvPr/>
        </p:nvSpPr>
        <p:spPr>
          <a:xfrm>
            <a:off x="3703320" y="5402798"/>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Grief Ritual</a:t>
            </a:r>
            <a:endParaRPr sz="1200">
              <a:solidFill>
                <a:schemeClr val="dk1"/>
              </a:solidFill>
              <a:latin typeface="Calibri"/>
              <a:ea typeface="Calibri"/>
              <a:cs typeface="Calibri"/>
              <a:sym typeface="Calibri"/>
            </a:endParaRPr>
          </a:p>
        </p:txBody>
      </p:sp>
      <p:sp>
        <p:nvSpPr>
          <p:cNvPr id="518" name="Google Shape;518;p20"/>
          <p:cNvSpPr/>
          <p:nvPr/>
        </p:nvSpPr>
        <p:spPr>
          <a:xfrm>
            <a:off x="3703320" y="6123432"/>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Honor what has been lost or changed.</a:t>
            </a:r>
            <a:endParaRPr sz="1000">
              <a:solidFill>
                <a:schemeClr val="dk1"/>
              </a:solidFill>
              <a:latin typeface="Calibri"/>
              <a:ea typeface="Calibri"/>
              <a:cs typeface="Calibri"/>
              <a:sym typeface="Calibri"/>
            </a:endParaRPr>
          </a:p>
        </p:txBody>
      </p:sp>
      <p:sp>
        <p:nvSpPr>
          <p:cNvPr id="519" name="Google Shape;519;p20"/>
          <p:cNvSpPr/>
          <p:nvPr/>
        </p:nvSpPr>
        <p:spPr>
          <a:xfrm>
            <a:off x="5321625" y="1115568"/>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0" name="Google Shape;520;p20"/>
          <p:cNvSpPr/>
          <p:nvPr/>
        </p:nvSpPr>
        <p:spPr>
          <a:xfrm>
            <a:off x="5595945" y="1078992"/>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Separate Self from Hormones</a:t>
            </a:r>
            <a:endParaRPr sz="1200">
              <a:solidFill>
                <a:schemeClr val="dk1"/>
              </a:solidFill>
              <a:latin typeface="Calibri"/>
              <a:ea typeface="Calibri"/>
              <a:cs typeface="Calibri"/>
              <a:sym typeface="Calibri"/>
            </a:endParaRPr>
          </a:p>
        </p:txBody>
      </p:sp>
      <p:sp>
        <p:nvSpPr>
          <p:cNvPr id="521" name="Google Shape;521;p20"/>
          <p:cNvSpPr/>
          <p:nvPr/>
        </p:nvSpPr>
        <p:spPr>
          <a:xfrm>
            <a:off x="5595945" y="1799626"/>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Reduce self-blame.</a:t>
            </a:r>
            <a:endParaRPr sz="1000">
              <a:solidFill>
                <a:schemeClr val="dk1"/>
              </a:solidFill>
              <a:latin typeface="Calibri"/>
              <a:ea typeface="Calibri"/>
              <a:cs typeface="Calibri"/>
              <a:sym typeface="Calibri"/>
            </a:endParaRPr>
          </a:p>
        </p:txBody>
      </p:sp>
      <p:sp>
        <p:nvSpPr>
          <p:cNvPr id="522" name="Google Shape;522;p20"/>
          <p:cNvSpPr/>
          <p:nvPr/>
        </p:nvSpPr>
        <p:spPr>
          <a:xfrm>
            <a:off x="5321625" y="2556837"/>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3" name="Google Shape;523;p20"/>
          <p:cNvSpPr/>
          <p:nvPr/>
        </p:nvSpPr>
        <p:spPr>
          <a:xfrm>
            <a:off x="5595945" y="2520261"/>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Anchoring Statements</a:t>
            </a:r>
            <a:endParaRPr sz="1200">
              <a:solidFill>
                <a:schemeClr val="dk1"/>
              </a:solidFill>
              <a:latin typeface="Calibri"/>
              <a:ea typeface="Calibri"/>
              <a:cs typeface="Calibri"/>
              <a:sym typeface="Calibri"/>
            </a:endParaRPr>
          </a:p>
        </p:txBody>
      </p:sp>
      <p:sp>
        <p:nvSpPr>
          <p:cNvPr id="524" name="Google Shape;524;p20"/>
          <p:cNvSpPr/>
          <p:nvPr/>
        </p:nvSpPr>
        <p:spPr>
          <a:xfrm>
            <a:off x="5595945" y="3240895"/>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Provide stability in difficult moments.</a:t>
            </a:r>
            <a:endParaRPr sz="1000">
              <a:solidFill>
                <a:schemeClr val="dk1"/>
              </a:solidFill>
              <a:latin typeface="Calibri"/>
              <a:ea typeface="Calibri"/>
              <a:cs typeface="Calibri"/>
              <a:sym typeface="Calibri"/>
            </a:endParaRPr>
          </a:p>
        </p:txBody>
      </p:sp>
      <p:sp>
        <p:nvSpPr>
          <p:cNvPr id="525" name="Google Shape;525;p20"/>
          <p:cNvSpPr/>
          <p:nvPr/>
        </p:nvSpPr>
        <p:spPr>
          <a:xfrm>
            <a:off x="5321625" y="3998105"/>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6" name="Google Shape;526;p20"/>
          <p:cNvSpPr/>
          <p:nvPr/>
        </p:nvSpPr>
        <p:spPr>
          <a:xfrm>
            <a:off x="5595945" y="3961529"/>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Rewrite the Story</a:t>
            </a:r>
            <a:endParaRPr sz="1200">
              <a:solidFill>
                <a:schemeClr val="dk1"/>
              </a:solidFill>
              <a:latin typeface="Calibri"/>
              <a:ea typeface="Calibri"/>
              <a:cs typeface="Calibri"/>
              <a:sym typeface="Calibri"/>
            </a:endParaRPr>
          </a:p>
        </p:txBody>
      </p:sp>
      <p:sp>
        <p:nvSpPr>
          <p:cNvPr id="527" name="Google Shape;527;p20"/>
          <p:cNvSpPr/>
          <p:nvPr/>
        </p:nvSpPr>
        <p:spPr>
          <a:xfrm>
            <a:off x="5595945" y="4682163"/>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Shift identity and narrative.</a:t>
            </a:r>
            <a:endParaRPr sz="1000">
              <a:solidFill>
                <a:schemeClr val="dk1"/>
              </a:solidFill>
              <a:latin typeface="Calibri"/>
              <a:ea typeface="Calibri"/>
              <a:cs typeface="Calibri"/>
              <a:sym typeface="Calibri"/>
            </a:endParaRPr>
          </a:p>
        </p:txBody>
      </p:sp>
      <p:sp>
        <p:nvSpPr>
          <p:cNvPr id="528" name="Google Shape;528;p20"/>
          <p:cNvSpPr/>
          <p:nvPr/>
        </p:nvSpPr>
        <p:spPr>
          <a:xfrm>
            <a:off x="5321625" y="5439374"/>
            <a:ext cx="201168" cy="201168"/>
          </a:xfrm>
          <a:prstGeom prst="ellipse">
            <a:avLst/>
          </a:prstGeom>
          <a:solidFill>
            <a:srgbClr val="C4A35A"/>
          </a:solidFill>
          <a:ln w="12700"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9" name="Google Shape;529;p20"/>
          <p:cNvSpPr/>
          <p:nvPr/>
        </p:nvSpPr>
        <p:spPr>
          <a:xfrm>
            <a:off x="5595945" y="5402798"/>
            <a:ext cx="1435425" cy="72063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200"/>
              <a:buFont typeface="Georgia"/>
              <a:buNone/>
            </a:pPr>
            <a:r>
              <a:rPr lang="en-US" sz="1200" b="1">
                <a:solidFill>
                  <a:srgbClr val="2A4B3A"/>
                </a:solidFill>
                <a:latin typeface="Georgia"/>
                <a:ea typeface="Georgia"/>
                <a:cs typeface="Georgia"/>
                <a:sym typeface="Georgia"/>
              </a:rPr>
              <a:t>Circles and Community</a:t>
            </a:r>
            <a:endParaRPr sz="1200">
              <a:solidFill>
                <a:schemeClr val="dk1"/>
              </a:solidFill>
              <a:latin typeface="Calibri"/>
              <a:ea typeface="Calibri"/>
              <a:cs typeface="Calibri"/>
              <a:sym typeface="Calibri"/>
            </a:endParaRPr>
          </a:p>
        </p:txBody>
      </p:sp>
      <p:sp>
        <p:nvSpPr>
          <p:cNvPr id="530" name="Google Shape;530;p20"/>
          <p:cNvSpPr/>
          <p:nvPr/>
        </p:nvSpPr>
        <p:spPr>
          <a:xfrm>
            <a:off x="5595945" y="6123432"/>
            <a:ext cx="1435425" cy="72063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C6652"/>
              </a:buClr>
              <a:buSzPts val="1000"/>
              <a:buFont typeface="Calibri"/>
              <a:buNone/>
            </a:pPr>
            <a:r>
              <a:rPr lang="en-US" sz="1000" i="1">
                <a:solidFill>
                  <a:srgbClr val="3C6652"/>
                </a:solidFill>
                <a:latin typeface="Calibri"/>
                <a:ea typeface="Calibri"/>
                <a:cs typeface="Calibri"/>
                <a:sym typeface="Calibri"/>
              </a:rPr>
              <a:t>Create connection and shared understanding.</a:t>
            </a:r>
            <a:endParaRPr sz="10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1"/>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7" name="Google Shape;537;p21"/>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538" name="Google Shape;538;p21"/>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539" name="Google Shape;539;p21"/>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0" name="Google Shape;540;p21"/>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541" name="Google Shape;541;p21"/>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2" name="Google Shape;542;p21"/>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Picture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a future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you.</a:t>
            </a:r>
            <a:endParaRPr sz="2800">
              <a:solidFill>
                <a:schemeClr val="dk1"/>
              </a:solidFill>
              <a:latin typeface="Calibri"/>
              <a:ea typeface="Calibri"/>
              <a:cs typeface="Calibri"/>
              <a:sym typeface="Calibri"/>
            </a:endParaRPr>
          </a:p>
        </p:txBody>
      </p:sp>
      <p:sp>
        <p:nvSpPr>
          <p:cNvPr id="543" name="Google Shape;543;p21"/>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4" name="Google Shape;544;p21"/>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545" name="Google Shape;545;p21"/>
          <p:cNvSpPr/>
          <p:nvPr/>
        </p:nvSpPr>
        <p:spPr>
          <a:xfrm>
            <a:off x="7204501" y="768096"/>
            <a:ext cx="4631619"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a:solidFill>
                  <a:srgbClr val="5A8A72"/>
                </a:solidFill>
                <a:latin typeface="Calibri"/>
                <a:ea typeface="Calibri"/>
                <a:cs typeface="Calibri"/>
                <a:sym typeface="Calibri"/>
              </a:rPr>
              <a:t>COACHING REFLECTION QUESTIONS</a:t>
            </a:r>
            <a:endParaRPr sz="1400">
              <a:solidFill>
                <a:schemeClr val="dk1"/>
              </a:solidFill>
              <a:latin typeface="Calibri"/>
              <a:ea typeface="Calibri"/>
              <a:cs typeface="Calibri"/>
              <a:sym typeface="Calibri"/>
            </a:endParaRPr>
          </a:p>
        </p:txBody>
      </p:sp>
      <p:sp>
        <p:nvSpPr>
          <p:cNvPr id="546" name="Google Shape;546;p21"/>
          <p:cNvSpPr/>
          <p:nvPr/>
        </p:nvSpPr>
        <p:spPr>
          <a:xfrm>
            <a:off x="7204500" y="1152145"/>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21"/>
          <p:cNvSpPr/>
          <p:nvPr/>
        </p:nvSpPr>
        <p:spPr>
          <a:xfrm>
            <a:off x="7369093" y="1078993"/>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How does Future You carry herself in the world?</a:t>
            </a:r>
            <a:endParaRPr sz="1300">
              <a:solidFill>
                <a:schemeClr val="dk1"/>
              </a:solidFill>
              <a:latin typeface="Calibri"/>
              <a:ea typeface="Calibri"/>
              <a:cs typeface="Calibri"/>
              <a:sym typeface="Calibri"/>
            </a:endParaRPr>
          </a:p>
        </p:txBody>
      </p:sp>
      <p:sp>
        <p:nvSpPr>
          <p:cNvPr id="548" name="Google Shape;548;p21"/>
          <p:cNvSpPr/>
          <p:nvPr/>
        </p:nvSpPr>
        <p:spPr>
          <a:xfrm>
            <a:off x="7204500" y="2097978"/>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21"/>
          <p:cNvSpPr/>
          <p:nvPr/>
        </p:nvSpPr>
        <p:spPr>
          <a:xfrm>
            <a:off x="7369093" y="2024826"/>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What is one small choice today that Future You will celebrate?</a:t>
            </a:r>
            <a:endParaRPr sz="1300">
              <a:solidFill>
                <a:schemeClr val="dk1"/>
              </a:solidFill>
              <a:latin typeface="Calibri"/>
              <a:ea typeface="Calibri"/>
              <a:cs typeface="Calibri"/>
              <a:sym typeface="Calibri"/>
            </a:endParaRPr>
          </a:p>
        </p:txBody>
      </p:sp>
      <p:sp>
        <p:nvSpPr>
          <p:cNvPr id="550" name="Google Shape;550;p21"/>
          <p:cNvSpPr/>
          <p:nvPr/>
        </p:nvSpPr>
        <p:spPr>
          <a:xfrm>
            <a:off x="7204500" y="3043810"/>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1" name="Google Shape;551;p21"/>
          <p:cNvSpPr/>
          <p:nvPr/>
        </p:nvSpPr>
        <p:spPr>
          <a:xfrm>
            <a:off x="7369093" y="2970658"/>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When you picture yourself at peace, what did you stop doing to get there?</a:t>
            </a:r>
            <a:endParaRPr sz="1300">
              <a:solidFill>
                <a:schemeClr val="dk1"/>
              </a:solidFill>
              <a:latin typeface="Calibri"/>
              <a:ea typeface="Calibri"/>
              <a:cs typeface="Calibri"/>
              <a:sym typeface="Calibri"/>
            </a:endParaRPr>
          </a:p>
        </p:txBody>
      </p:sp>
      <p:sp>
        <p:nvSpPr>
          <p:cNvPr id="552" name="Google Shape;552;p21"/>
          <p:cNvSpPr/>
          <p:nvPr/>
        </p:nvSpPr>
        <p:spPr>
          <a:xfrm>
            <a:off x="7204500" y="3989643"/>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3" name="Google Shape;553;p21"/>
          <p:cNvSpPr/>
          <p:nvPr/>
        </p:nvSpPr>
        <p:spPr>
          <a:xfrm>
            <a:off x="7369093" y="3916491"/>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What would Future You say to encourage you right now?</a:t>
            </a:r>
            <a:endParaRPr sz="1300">
              <a:solidFill>
                <a:schemeClr val="dk1"/>
              </a:solidFill>
              <a:latin typeface="Calibri"/>
              <a:ea typeface="Calibri"/>
              <a:cs typeface="Calibri"/>
              <a:sym typeface="Calibri"/>
            </a:endParaRPr>
          </a:p>
        </p:txBody>
      </p:sp>
      <p:sp>
        <p:nvSpPr>
          <p:cNvPr id="554" name="Google Shape;554;p21"/>
          <p:cNvSpPr/>
          <p:nvPr/>
        </p:nvSpPr>
        <p:spPr>
          <a:xfrm>
            <a:off x="7204500" y="4935475"/>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21"/>
          <p:cNvSpPr/>
          <p:nvPr/>
        </p:nvSpPr>
        <p:spPr>
          <a:xfrm>
            <a:off x="7369093" y="4862323"/>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What boundaries has she set — and kept?</a:t>
            </a:r>
            <a:endParaRPr sz="1300">
              <a:solidFill>
                <a:schemeClr val="dk1"/>
              </a:solidFill>
              <a:latin typeface="Calibri"/>
              <a:ea typeface="Calibri"/>
              <a:cs typeface="Calibri"/>
              <a:sym typeface="Calibri"/>
            </a:endParaRPr>
          </a:p>
        </p:txBody>
      </p:sp>
      <p:sp>
        <p:nvSpPr>
          <p:cNvPr id="556" name="Google Shape;556;p21"/>
          <p:cNvSpPr/>
          <p:nvPr/>
        </p:nvSpPr>
        <p:spPr>
          <a:xfrm>
            <a:off x="7204500" y="5881308"/>
            <a:ext cx="45720" cy="74466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21"/>
          <p:cNvSpPr/>
          <p:nvPr/>
        </p:nvSpPr>
        <p:spPr>
          <a:xfrm>
            <a:off x="7369093" y="5808156"/>
            <a:ext cx="4430451" cy="94583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00" i="1">
                <a:solidFill>
                  <a:srgbClr val="2A4B3A"/>
                </a:solidFill>
                <a:latin typeface="Georgia"/>
                <a:ea typeface="Georgia"/>
                <a:cs typeface="Georgia"/>
                <a:sym typeface="Georgia"/>
              </a:rPr>
              <a:t>What joy has she made room for?</a:t>
            </a:r>
            <a:endParaRPr sz="1300">
              <a:solidFill>
                <a:schemeClr val="dk1"/>
              </a:solidFill>
              <a:latin typeface="Calibri"/>
              <a:ea typeface="Calibri"/>
              <a:cs typeface="Calibri"/>
              <a:sym typeface="Calibri"/>
            </a:endParaRPr>
          </a:p>
        </p:txBody>
      </p:sp>
      <p:pic>
        <p:nvPicPr>
          <p:cNvPr id="558" name="Google Shape;558;p21"/>
          <p:cNvPicPr preferRelativeResize="0"/>
          <p:nvPr/>
        </p:nvPicPr>
        <p:blipFill rotWithShape="1">
          <a:blip r:embed="rId3">
            <a:alphaModFix/>
          </a:blip>
          <a:srcRect/>
          <a:stretch/>
        </p:blipFill>
        <p:spPr>
          <a:xfrm>
            <a:off x="3092260" y="1152145"/>
            <a:ext cx="3947647" cy="515340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22"/>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5" name="Google Shape;565;p22"/>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566" name="Google Shape;566;p22"/>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567" name="Google Shape;567;p22"/>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8" name="Google Shape;568;p22"/>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569" name="Google Shape;569;p22"/>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0" name="Google Shape;570;p22"/>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Nutrition</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as medicine.</a:t>
            </a:r>
            <a:endParaRPr sz="2800">
              <a:solidFill>
                <a:schemeClr val="dk1"/>
              </a:solidFill>
              <a:latin typeface="Calibri"/>
              <a:ea typeface="Calibri"/>
              <a:cs typeface="Calibri"/>
              <a:sym typeface="Calibri"/>
            </a:endParaRPr>
          </a:p>
        </p:txBody>
      </p:sp>
      <p:sp>
        <p:nvSpPr>
          <p:cNvPr id="571" name="Google Shape;571;p22"/>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2" name="Google Shape;572;p22"/>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573" name="Google Shape;573;p22"/>
          <p:cNvSpPr/>
          <p:nvPr/>
        </p:nvSpPr>
        <p:spPr>
          <a:xfrm>
            <a:off x="3430588" y="768096"/>
            <a:ext cx="351660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5A8A72"/>
                </a:solidFill>
                <a:latin typeface="Calibri"/>
                <a:ea typeface="Calibri"/>
                <a:cs typeface="Calibri"/>
                <a:sym typeface="Calibri"/>
              </a:rPr>
              <a:t>WHAT WE EAT CHANGES EVERYTHING</a:t>
            </a:r>
            <a:endParaRPr sz="1600">
              <a:solidFill>
                <a:schemeClr val="dk1"/>
              </a:solidFill>
              <a:latin typeface="Calibri"/>
              <a:ea typeface="Calibri"/>
              <a:cs typeface="Calibri"/>
              <a:sym typeface="Calibri"/>
            </a:endParaRPr>
          </a:p>
        </p:txBody>
      </p:sp>
      <p:sp>
        <p:nvSpPr>
          <p:cNvPr id="574" name="Google Shape;574;p22"/>
          <p:cNvSpPr/>
          <p:nvPr/>
        </p:nvSpPr>
        <p:spPr>
          <a:xfrm>
            <a:off x="3430588" y="1188721"/>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22"/>
          <p:cNvSpPr/>
          <p:nvPr/>
        </p:nvSpPr>
        <p:spPr>
          <a:xfrm>
            <a:off x="3595180" y="1097281"/>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Low-carbohydrate eating stabilises our blood sugar and reduces insulin spikes.</a:t>
            </a:r>
            <a:endParaRPr sz="1400">
              <a:solidFill>
                <a:schemeClr val="dk1"/>
              </a:solidFill>
              <a:latin typeface="Calibri"/>
              <a:ea typeface="Calibri"/>
              <a:cs typeface="Calibri"/>
              <a:sym typeface="Calibri"/>
            </a:endParaRPr>
          </a:p>
        </p:txBody>
      </p:sp>
      <p:sp>
        <p:nvSpPr>
          <p:cNvPr id="576" name="Google Shape;576;p22"/>
          <p:cNvSpPr/>
          <p:nvPr/>
        </p:nvSpPr>
        <p:spPr>
          <a:xfrm>
            <a:off x="3430588" y="2629990"/>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2"/>
          <p:cNvSpPr/>
          <p:nvPr/>
        </p:nvSpPr>
        <p:spPr>
          <a:xfrm>
            <a:off x="3595180" y="2538550"/>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Ketones provide an alternative brain fuel particularly valuable when oestrogen-driven glucose metabolism declines.</a:t>
            </a:r>
            <a:endParaRPr sz="1400">
              <a:solidFill>
                <a:schemeClr val="dk1"/>
              </a:solidFill>
              <a:latin typeface="Calibri"/>
              <a:ea typeface="Calibri"/>
              <a:cs typeface="Calibri"/>
              <a:sym typeface="Calibri"/>
            </a:endParaRPr>
          </a:p>
        </p:txBody>
      </p:sp>
      <p:sp>
        <p:nvSpPr>
          <p:cNvPr id="578" name="Google Shape;578;p22"/>
          <p:cNvSpPr/>
          <p:nvPr/>
        </p:nvSpPr>
        <p:spPr>
          <a:xfrm>
            <a:off x="3430588" y="4071258"/>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9" name="Google Shape;579;p22"/>
          <p:cNvSpPr/>
          <p:nvPr/>
        </p:nvSpPr>
        <p:spPr>
          <a:xfrm>
            <a:off x="3595180" y="3979818"/>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Ketones protect neurons and reduce oxidative stress in the brain.</a:t>
            </a:r>
            <a:endParaRPr sz="1400">
              <a:solidFill>
                <a:schemeClr val="dk1"/>
              </a:solidFill>
              <a:latin typeface="Calibri"/>
              <a:ea typeface="Calibri"/>
              <a:cs typeface="Calibri"/>
              <a:sym typeface="Calibri"/>
            </a:endParaRPr>
          </a:p>
        </p:txBody>
      </p:sp>
      <p:sp>
        <p:nvSpPr>
          <p:cNvPr id="580" name="Google Shape;580;p22"/>
          <p:cNvSpPr/>
          <p:nvPr/>
        </p:nvSpPr>
        <p:spPr>
          <a:xfrm>
            <a:off x="3430588" y="5512527"/>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1" name="Google Shape;581;p22"/>
          <p:cNvSpPr/>
          <p:nvPr/>
        </p:nvSpPr>
        <p:spPr>
          <a:xfrm>
            <a:off x="3595180" y="5421087"/>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Reducing insulin lowers inflammation easing joint pain, improving mood, and clearing brain fog.</a:t>
            </a:r>
            <a:endParaRPr sz="1400">
              <a:solidFill>
                <a:schemeClr val="dk1"/>
              </a:solidFill>
              <a:latin typeface="Calibri"/>
              <a:ea typeface="Calibri"/>
              <a:cs typeface="Calibri"/>
              <a:sym typeface="Calibri"/>
            </a:endParaRPr>
          </a:p>
        </p:txBody>
      </p:sp>
      <p:pic>
        <p:nvPicPr>
          <p:cNvPr id="582" name="Google Shape;582;p22"/>
          <p:cNvPicPr preferRelativeResize="0"/>
          <p:nvPr/>
        </p:nvPicPr>
        <p:blipFill rotWithShape="1">
          <a:blip r:embed="rId3">
            <a:alphaModFix amt="25000"/>
          </a:blip>
          <a:srcRect/>
          <a:stretch/>
        </p:blipFill>
        <p:spPr>
          <a:xfrm>
            <a:off x="3055684" y="656791"/>
            <a:ext cx="8951976" cy="601388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23"/>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23"/>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590" name="Google Shape;590;p23"/>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591" name="Google Shape;591;p23"/>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2" name="Google Shape;592;p23"/>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593" name="Google Shape;593;p23"/>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4" name="Google Shape;594;p23"/>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Sleep as</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vital</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medicine.</a:t>
            </a:r>
            <a:endParaRPr sz="2800">
              <a:solidFill>
                <a:schemeClr val="dk1"/>
              </a:solidFill>
              <a:latin typeface="Calibri"/>
              <a:ea typeface="Calibri"/>
              <a:cs typeface="Calibri"/>
              <a:sym typeface="Calibri"/>
            </a:endParaRPr>
          </a:p>
        </p:txBody>
      </p:sp>
      <p:sp>
        <p:nvSpPr>
          <p:cNvPr id="595" name="Google Shape;595;p23"/>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6" name="Google Shape;596;p23"/>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597" name="Google Shape;597;p23"/>
          <p:cNvSpPr/>
          <p:nvPr/>
        </p:nvSpPr>
        <p:spPr>
          <a:xfrm>
            <a:off x="3430588" y="768096"/>
            <a:ext cx="351660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5A8A72"/>
                </a:solidFill>
                <a:latin typeface="Calibri"/>
                <a:ea typeface="Calibri"/>
                <a:cs typeface="Calibri"/>
                <a:sym typeface="Calibri"/>
              </a:rPr>
              <a:t>THE SLEEP IMPERATIVE</a:t>
            </a:r>
            <a:endParaRPr sz="1600">
              <a:solidFill>
                <a:schemeClr val="dk1"/>
              </a:solidFill>
              <a:latin typeface="Calibri"/>
              <a:ea typeface="Calibri"/>
              <a:cs typeface="Calibri"/>
              <a:sym typeface="Calibri"/>
            </a:endParaRPr>
          </a:p>
        </p:txBody>
      </p:sp>
      <p:sp>
        <p:nvSpPr>
          <p:cNvPr id="598" name="Google Shape;598;p23"/>
          <p:cNvSpPr/>
          <p:nvPr/>
        </p:nvSpPr>
        <p:spPr>
          <a:xfrm>
            <a:off x="3430588" y="1188721"/>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9" name="Google Shape;599;p23"/>
          <p:cNvSpPr/>
          <p:nvPr/>
        </p:nvSpPr>
        <p:spPr>
          <a:xfrm>
            <a:off x="3595180" y="1097281"/>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Sleep is essential for hormone repair, tissue restoration, and metabolic detoxification.</a:t>
            </a:r>
            <a:endParaRPr sz="1400">
              <a:solidFill>
                <a:schemeClr val="dk1"/>
              </a:solidFill>
              <a:latin typeface="Calibri"/>
              <a:ea typeface="Calibri"/>
              <a:cs typeface="Calibri"/>
              <a:sym typeface="Calibri"/>
            </a:endParaRPr>
          </a:p>
        </p:txBody>
      </p:sp>
      <p:sp>
        <p:nvSpPr>
          <p:cNvPr id="600" name="Google Shape;600;p23"/>
          <p:cNvSpPr/>
          <p:nvPr/>
        </p:nvSpPr>
        <p:spPr>
          <a:xfrm>
            <a:off x="3430588" y="2629990"/>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23"/>
          <p:cNvSpPr/>
          <p:nvPr/>
        </p:nvSpPr>
        <p:spPr>
          <a:xfrm>
            <a:off x="3595180" y="2538550"/>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Lack of sleep increases cortisol and worsens insulin resistance ; a compounding cycle.</a:t>
            </a:r>
            <a:endParaRPr sz="1400">
              <a:solidFill>
                <a:schemeClr val="dk1"/>
              </a:solidFill>
              <a:latin typeface="Calibri"/>
              <a:ea typeface="Calibri"/>
              <a:cs typeface="Calibri"/>
              <a:sym typeface="Calibri"/>
            </a:endParaRPr>
          </a:p>
        </p:txBody>
      </p:sp>
      <p:sp>
        <p:nvSpPr>
          <p:cNvPr id="602" name="Google Shape;602;p23"/>
          <p:cNvSpPr/>
          <p:nvPr/>
        </p:nvSpPr>
        <p:spPr>
          <a:xfrm>
            <a:off x="3430588" y="4071258"/>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3" name="Google Shape;603;p23"/>
          <p:cNvSpPr/>
          <p:nvPr/>
        </p:nvSpPr>
        <p:spPr>
          <a:xfrm>
            <a:off x="3595180" y="3979818"/>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We are especially vulnerable to sleep loss effects during the menopausal transition.</a:t>
            </a:r>
            <a:endParaRPr sz="1400">
              <a:solidFill>
                <a:schemeClr val="dk1"/>
              </a:solidFill>
              <a:latin typeface="Calibri"/>
              <a:ea typeface="Calibri"/>
              <a:cs typeface="Calibri"/>
              <a:sym typeface="Calibri"/>
            </a:endParaRPr>
          </a:p>
        </p:txBody>
      </p:sp>
      <p:sp>
        <p:nvSpPr>
          <p:cNvPr id="604" name="Google Shape;604;p23"/>
          <p:cNvSpPr/>
          <p:nvPr/>
        </p:nvSpPr>
        <p:spPr>
          <a:xfrm>
            <a:off x="3430588" y="5512527"/>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5" name="Google Shape;605;p23"/>
          <p:cNvSpPr/>
          <p:nvPr/>
        </p:nvSpPr>
        <p:spPr>
          <a:xfrm>
            <a:off x="3595180" y="5421087"/>
            <a:ext cx="3315432"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Poor sleep impairs mood regulation and cognitive function .The consequences are real and measurable.</a:t>
            </a:r>
            <a:endParaRPr sz="1400">
              <a:solidFill>
                <a:schemeClr val="dk1"/>
              </a:solidFill>
              <a:latin typeface="Calibri"/>
              <a:ea typeface="Calibri"/>
              <a:cs typeface="Calibri"/>
              <a:sym typeface="Calibri"/>
            </a:endParaRPr>
          </a:p>
        </p:txBody>
      </p:sp>
      <p:pic>
        <p:nvPicPr>
          <p:cNvPr id="606" name="Google Shape;606;p23"/>
          <p:cNvPicPr preferRelativeResize="0"/>
          <p:nvPr/>
        </p:nvPicPr>
        <p:blipFill rotWithShape="1">
          <a:blip r:embed="rId3">
            <a:alphaModFix amt="47000"/>
          </a:blip>
          <a:srcRect/>
          <a:stretch/>
        </p:blipFill>
        <p:spPr>
          <a:xfrm>
            <a:off x="2927668" y="579307"/>
            <a:ext cx="9299034" cy="601830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4"/>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3" name="Google Shape;613;p24"/>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614" name="Google Shape;614;p24"/>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615" name="Google Shape;615;p24"/>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6" name="Google Shape;616;p24"/>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617" name="Google Shape;617;p24"/>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8" name="Google Shape;618;p24"/>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Sleep</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Strategies to explore.</a:t>
            </a:r>
            <a:endParaRPr sz="2800">
              <a:solidFill>
                <a:schemeClr val="dk1"/>
              </a:solidFill>
              <a:latin typeface="Calibri"/>
              <a:ea typeface="Calibri"/>
              <a:cs typeface="Calibri"/>
              <a:sym typeface="Calibri"/>
            </a:endParaRPr>
          </a:p>
        </p:txBody>
      </p:sp>
      <p:sp>
        <p:nvSpPr>
          <p:cNvPr id="619" name="Google Shape;619;p24"/>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0" name="Google Shape;620;p24"/>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621" name="Google Shape;621;p24"/>
          <p:cNvSpPr/>
          <p:nvPr/>
        </p:nvSpPr>
        <p:spPr>
          <a:xfrm>
            <a:off x="3430588" y="548640"/>
            <a:ext cx="3553176" cy="6053328"/>
          </a:xfrm>
          <a:prstGeom prst="rect">
            <a:avLst/>
          </a:prstGeom>
          <a:solidFill>
            <a:srgbClr val="F5F2EB"/>
          </a:solidFill>
          <a:ln w="12700" cap="flat" cmpd="sng">
            <a:solidFill>
              <a:srgbClr val="F5F2E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p24"/>
          <p:cNvSpPr/>
          <p:nvPr/>
        </p:nvSpPr>
        <p:spPr>
          <a:xfrm>
            <a:off x="3430588" y="768096"/>
            <a:ext cx="351660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1">
                <a:solidFill>
                  <a:srgbClr val="5A8A72"/>
                </a:solidFill>
                <a:latin typeface="Calibri"/>
                <a:ea typeface="Calibri"/>
                <a:cs typeface="Calibri"/>
                <a:sym typeface="Calibri"/>
              </a:rPr>
              <a:t>FIVE EVIDENCE-BASED APPROACHES</a:t>
            </a:r>
            <a:endParaRPr sz="900">
              <a:solidFill>
                <a:schemeClr val="dk1"/>
              </a:solidFill>
              <a:latin typeface="Calibri"/>
              <a:ea typeface="Calibri"/>
              <a:cs typeface="Calibri"/>
              <a:sym typeface="Calibri"/>
            </a:endParaRPr>
          </a:p>
        </p:txBody>
      </p:sp>
      <p:sp>
        <p:nvSpPr>
          <p:cNvPr id="623" name="Google Shape;623;p24"/>
          <p:cNvSpPr/>
          <p:nvPr/>
        </p:nvSpPr>
        <p:spPr>
          <a:xfrm>
            <a:off x="3430588" y="1170433"/>
            <a:ext cx="45720" cy="901531"/>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24"/>
          <p:cNvSpPr/>
          <p:nvPr/>
        </p:nvSpPr>
        <p:spPr>
          <a:xfrm>
            <a:off x="3595180" y="1078993"/>
            <a:ext cx="3315432" cy="112098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Consistent sleep and wake times  anchor our circadian rhythm.</a:t>
            </a:r>
            <a:endParaRPr sz="1400">
              <a:solidFill>
                <a:schemeClr val="dk1"/>
              </a:solidFill>
              <a:latin typeface="Calibri"/>
              <a:ea typeface="Calibri"/>
              <a:cs typeface="Calibri"/>
              <a:sym typeface="Calibri"/>
            </a:endParaRPr>
          </a:p>
        </p:txBody>
      </p:sp>
      <p:sp>
        <p:nvSpPr>
          <p:cNvPr id="625" name="Google Shape;625;p24"/>
          <p:cNvSpPr/>
          <p:nvPr/>
        </p:nvSpPr>
        <p:spPr>
          <a:xfrm>
            <a:off x="3430588" y="2291420"/>
            <a:ext cx="45720" cy="901531"/>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6" name="Google Shape;626;p24"/>
          <p:cNvSpPr/>
          <p:nvPr/>
        </p:nvSpPr>
        <p:spPr>
          <a:xfrm>
            <a:off x="3595180" y="2199980"/>
            <a:ext cx="3315432" cy="112098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Morning light exposure . The single most powerful circadian signal we have.</a:t>
            </a:r>
            <a:endParaRPr sz="1400">
              <a:solidFill>
                <a:schemeClr val="dk1"/>
              </a:solidFill>
              <a:latin typeface="Calibri"/>
              <a:ea typeface="Calibri"/>
              <a:cs typeface="Calibri"/>
              <a:sym typeface="Calibri"/>
            </a:endParaRPr>
          </a:p>
        </p:txBody>
      </p:sp>
      <p:sp>
        <p:nvSpPr>
          <p:cNvPr id="627" name="Google Shape;627;p24"/>
          <p:cNvSpPr/>
          <p:nvPr/>
        </p:nvSpPr>
        <p:spPr>
          <a:xfrm>
            <a:off x="3430588" y="3412406"/>
            <a:ext cx="45720" cy="901531"/>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8" name="Google Shape;628;p24"/>
          <p:cNvSpPr/>
          <p:nvPr/>
        </p:nvSpPr>
        <p:spPr>
          <a:xfrm>
            <a:off x="3595180" y="3320966"/>
            <a:ext cx="3315432" cy="112098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A cool sleeping environment ,core body temperature must drop for deep sleep.</a:t>
            </a:r>
            <a:endParaRPr sz="1400">
              <a:solidFill>
                <a:schemeClr val="dk1"/>
              </a:solidFill>
              <a:latin typeface="Calibri"/>
              <a:ea typeface="Calibri"/>
              <a:cs typeface="Calibri"/>
              <a:sym typeface="Calibri"/>
            </a:endParaRPr>
          </a:p>
        </p:txBody>
      </p:sp>
      <p:sp>
        <p:nvSpPr>
          <p:cNvPr id="629" name="Google Shape;629;p24"/>
          <p:cNvSpPr/>
          <p:nvPr/>
        </p:nvSpPr>
        <p:spPr>
          <a:xfrm>
            <a:off x="3430588" y="4533393"/>
            <a:ext cx="45720" cy="901531"/>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24"/>
          <p:cNvSpPr/>
          <p:nvPr/>
        </p:nvSpPr>
        <p:spPr>
          <a:xfrm>
            <a:off x="3595180" y="4441953"/>
            <a:ext cx="3315432" cy="112098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Bedtime rituals signals safety and downshift to our nervous system.</a:t>
            </a:r>
            <a:endParaRPr sz="1400">
              <a:solidFill>
                <a:schemeClr val="dk1"/>
              </a:solidFill>
              <a:latin typeface="Calibri"/>
              <a:ea typeface="Calibri"/>
              <a:cs typeface="Calibri"/>
              <a:sym typeface="Calibri"/>
            </a:endParaRPr>
          </a:p>
        </p:txBody>
      </p:sp>
      <p:sp>
        <p:nvSpPr>
          <p:cNvPr id="631" name="Google Shape;631;p24"/>
          <p:cNvSpPr/>
          <p:nvPr/>
        </p:nvSpPr>
        <p:spPr>
          <a:xfrm>
            <a:off x="3430588" y="5654380"/>
            <a:ext cx="45720" cy="901531"/>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24"/>
          <p:cNvSpPr/>
          <p:nvPr/>
        </p:nvSpPr>
        <p:spPr>
          <a:xfrm>
            <a:off x="3595180" y="5562940"/>
            <a:ext cx="3315432" cy="112098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Strategic short naps to recover from sleepless nights without disrupting the next night.</a:t>
            </a:r>
            <a:endParaRPr sz="1400">
              <a:solidFill>
                <a:schemeClr val="dk1"/>
              </a:solidFill>
              <a:latin typeface="Calibri"/>
              <a:ea typeface="Calibri"/>
              <a:cs typeface="Calibri"/>
              <a:sym typeface="Calibri"/>
            </a:endParaRPr>
          </a:p>
        </p:txBody>
      </p:sp>
      <p:pic>
        <p:nvPicPr>
          <p:cNvPr id="633" name="Google Shape;633;p24"/>
          <p:cNvPicPr preferRelativeResize="0"/>
          <p:nvPr/>
        </p:nvPicPr>
        <p:blipFill rotWithShape="1">
          <a:blip r:embed="rId3">
            <a:alphaModFix/>
          </a:blip>
          <a:srcRect/>
          <a:stretch/>
        </p:blipFill>
        <p:spPr>
          <a:xfrm>
            <a:off x="6983763" y="564036"/>
            <a:ext cx="5206649" cy="603793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25"/>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25"/>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641" name="Google Shape;641;p25"/>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642" name="Google Shape;642;p25"/>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3" name="Google Shape;643;p25"/>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644" name="Google Shape;644;p25"/>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5" name="Google Shape;645;p25"/>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Movement</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as medicine.</a:t>
            </a:r>
            <a:endParaRPr sz="2800">
              <a:solidFill>
                <a:schemeClr val="dk1"/>
              </a:solidFill>
              <a:latin typeface="Calibri"/>
              <a:ea typeface="Calibri"/>
              <a:cs typeface="Calibri"/>
              <a:sym typeface="Calibri"/>
            </a:endParaRPr>
          </a:p>
        </p:txBody>
      </p:sp>
      <p:sp>
        <p:nvSpPr>
          <p:cNvPr id="646" name="Google Shape;646;p25"/>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7" name="Google Shape;647;p25"/>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648" name="Google Shape;648;p25"/>
          <p:cNvSpPr/>
          <p:nvPr/>
        </p:nvSpPr>
        <p:spPr>
          <a:xfrm>
            <a:off x="7204501" y="768096"/>
            <a:ext cx="4631619"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5A8A72"/>
                </a:solidFill>
                <a:latin typeface="Calibri"/>
                <a:ea typeface="Calibri"/>
                <a:cs typeface="Calibri"/>
                <a:sym typeface="Calibri"/>
              </a:rPr>
              <a:t>EXERCISE &amp; THE MENOPAUSAL BODY</a:t>
            </a:r>
            <a:endParaRPr sz="1600">
              <a:solidFill>
                <a:schemeClr val="dk1"/>
              </a:solidFill>
              <a:latin typeface="Calibri"/>
              <a:ea typeface="Calibri"/>
              <a:cs typeface="Calibri"/>
              <a:sym typeface="Calibri"/>
            </a:endParaRPr>
          </a:p>
        </p:txBody>
      </p:sp>
      <p:sp>
        <p:nvSpPr>
          <p:cNvPr id="649" name="Google Shape;649;p25"/>
          <p:cNvSpPr/>
          <p:nvPr/>
        </p:nvSpPr>
        <p:spPr>
          <a:xfrm>
            <a:off x="7204500" y="1188721"/>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0" name="Google Shape;650;p25"/>
          <p:cNvSpPr/>
          <p:nvPr/>
        </p:nvSpPr>
        <p:spPr>
          <a:xfrm>
            <a:off x="7369093" y="1097281"/>
            <a:ext cx="4430451"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Movement regulates blood sugar, mood, hormones, and our stress response.</a:t>
            </a:r>
            <a:endParaRPr sz="1400">
              <a:solidFill>
                <a:schemeClr val="dk1"/>
              </a:solidFill>
              <a:latin typeface="Calibri"/>
              <a:ea typeface="Calibri"/>
              <a:cs typeface="Calibri"/>
              <a:sym typeface="Calibri"/>
            </a:endParaRPr>
          </a:p>
        </p:txBody>
      </p:sp>
      <p:sp>
        <p:nvSpPr>
          <p:cNvPr id="651" name="Google Shape;651;p25"/>
          <p:cNvSpPr/>
          <p:nvPr/>
        </p:nvSpPr>
        <p:spPr>
          <a:xfrm>
            <a:off x="7204500" y="2629990"/>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2" name="Google Shape;652;p25"/>
          <p:cNvSpPr/>
          <p:nvPr/>
        </p:nvSpPr>
        <p:spPr>
          <a:xfrm>
            <a:off x="7369093" y="2538550"/>
            <a:ext cx="4430451"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Exercise does not need to be intense. It can be simple, brief, and integrated into daily life.</a:t>
            </a:r>
            <a:endParaRPr sz="1400">
              <a:solidFill>
                <a:schemeClr val="dk1"/>
              </a:solidFill>
              <a:latin typeface="Calibri"/>
              <a:ea typeface="Calibri"/>
              <a:cs typeface="Calibri"/>
              <a:sym typeface="Calibri"/>
            </a:endParaRPr>
          </a:p>
        </p:txBody>
      </p:sp>
      <p:sp>
        <p:nvSpPr>
          <p:cNvPr id="653" name="Google Shape;653;p25"/>
          <p:cNvSpPr/>
          <p:nvPr/>
        </p:nvSpPr>
        <p:spPr>
          <a:xfrm>
            <a:off x="7204500" y="4071258"/>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4" name="Google Shape;654;p25"/>
          <p:cNvSpPr/>
          <p:nvPr/>
        </p:nvSpPr>
        <p:spPr>
          <a:xfrm>
            <a:off x="7369093" y="3979818"/>
            <a:ext cx="4430451"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Short strength sessions and daily movement preserve our muscle mass and bone density.</a:t>
            </a:r>
            <a:endParaRPr sz="1400">
              <a:solidFill>
                <a:schemeClr val="dk1"/>
              </a:solidFill>
              <a:latin typeface="Calibri"/>
              <a:ea typeface="Calibri"/>
              <a:cs typeface="Calibri"/>
              <a:sym typeface="Calibri"/>
            </a:endParaRPr>
          </a:p>
        </p:txBody>
      </p:sp>
      <p:sp>
        <p:nvSpPr>
          <p:cNvPr id="655" name="Google Shape;655;p25"/>
          <p:cNvSpPr/>
          <p:nvPr/>
        </p:nvSpPr>
        <p:spPr>
          <a:xfrm>
            <a:off x="7204500" y="5512527"/>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6" name="Google Shape;656;p25"/>
          <p:cNvSpPr/>
          <p:nvPr/>
        </p:nvSpPr>
        <p:spPr>
          <a:xfrm>
            <a:off x="7369093" y="5421087"/>
            <a:ext cx="4430451"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Exercise improves insulin sensitivity significantly, lowering our metabolic disorder risk.</a:t>
            </a:r>
            <a:endParaRPr sz="1400">
              <a:solidFill>
                <a:schemeClr val="dk1"/>
              </a:solidFill>
              <a:latin typeface="Calibri"/>
              <a:ea typeface="Calibri"/>
              <a:cs typeface="Calibri"/>
              <a:sym typeface="Calibri"/>
            </a:endParaRPr>
          </a:p>
        </p:txBody>
      </p:sp>
      <p:pic>
        <p:nvPicPr>
          <p:cNvPr id="657" name="Google Shape;657;p25"/>
          <p:cNvPicPr preferRelativeResize="0"/>
          <p:nvPr/>
        </p:nvPicPr>
        <p:blipFill rotWithShape="1">
          <a:blip r:embed="rId3">
            <a:alphaModFix/>
          </a:blip>
          <a:srcRect/>
          <a:stretch/>
        </p:blipFill>
        <p:spPr>
          <a:xfrm>
            <a:off x="2927668" y="544284"/>
            <a:ext cx="4276833" cy="605332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27"/>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5" name="Google Shape;695;p27"/>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696" name="Google Shape;696;p27"/>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697" name="Google Shape;697;p27"/>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8" name="Google Shape;698;p27"/>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699" name="Google Shape;699;p27"/>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0" name="Google Shape;700;p27"/>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Menopause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as a gateway</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to renewal.</a:t>
            </a:r>
            <a:endParaRPr sz="2800">
              <a:solidFill>
                <a:schemeClr val="dk1"/>
              </a:solidFill>
              <a:latin typeface="Calibri"/>
              <a:ea typeface="Calibri"/>
              <a:cs typeface="Calibri"/>
              <a:sym typeface="Calibri"/>
            </a:endParaRPr>
          </a:p>
        </p:txBody>
      </p:sp>
      <p:sp>
        <p:nvSpPr>
          <p:cNvPr id="701" name="Google Shape;701;p27"/>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27"/>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703" name="Google Shape;703;p27" descr="menop_imgs/renewal.jpg"/>
          <p:cNvPicPr preferRelativeResize="0"/>
          <p:nvPr/>
        </p:nvPicPr>
        <p:blipFill rotWithShape="1">
          <a:blip r:embed="rId3">
            <a:alphaModFix/>
          </a:blip>
          <a:srcRect/>
          <a:stretch/>
        </p:blipFill>
        <p:spPr>
          <a:xfrm>
            <a:off x="2881949" y="548640"/>
            <a:ext cx="3807928" cy="6053328"/>
          </a:xfrm>
          <a:prstGeom prst="rect">
            <a:avLst/>
          </a:prstGeom>
          <a:noFill/>
          <a:ln>
            <a:noFill/>
          </a:ln>
        </p:spPr>
      </p:pic>
      <p:sp>
        <p:nvSpPr>
          <p:cNvPr id="704" name="Google Shape;704;p27"/>
          <p:cNvSpPr/>
          <p:nvPr/>
        </p:nvSpPr>
        <p:spPr>
          <a:xfrm>
            <a:off x="6861417" y="768096"/>
            <a:ext cx="497470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5A8A72"/>
                </a:solidFill>
                <a:latin typeface="Calibri"/>
                <a:ea typeface="Calibri"/>
                <a:cs typeface="Calibri"/>
                <a:sym typeface="Calibri"/>
              </a:rPr>
              <a:t>THE CLOSING PERSPECTIVE</a:t>
            </a:r>
            <a:endParaRPr sz="1600">
              <a:solidFill>
                <a:schemeClr val="dk1"/>
              </a:solidFill>
              <a:latin typeface="Calibri"/>
              <a:ea typeface="Calibri"/>
              <a:cs typeface="Calibri"/>
              <a:sym typeface="Calibri"/>
            </a:endParaRPr>
          </a:p>
        </p:txBody>
      </p:sp>
      <p:sp>
        <p:nvSpPr>
          <p:cNvPr id="705" name="Google Shape;705;p27"/>
          <p:cNvSpPr/>
          <p:nvPr/>
        </p:nvSpPr>
        <p:spPr>
          <a:xfrm>
            <a:off x="6861417" y="1188721"/>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27"/>
          <p:cNvSpPr/>
          <p:nvPr/>
        </p:nvSpPr>
        <p:spPr>
          <a:xfrm>
            <a:off x="7026009" y="1097281"/>
            <a:ext cx="4773534"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Menopause marks a biological reset ,a new chapter, not an ending.</a:t>
            </a:r>
            <a:endParaRPr sz="1400">
              <a:solidFill>
                <a:schemeClr val="dk1"/>
              </a:solidFill>
              <a:latin typeface="Calibri"/>
              <a:ea typeface="Calibri"/>
              <a:cs typeface="Calibri"/>
              <a:sym typeface="Calibri"/>
            </a:endParaRPr>
          </a:p>
        </p:txBody>
      </p:sp>
      <p:sp>
        <p:nvSpPr>
          <p:cNvPr id="707" name="Google Shape;707;p27"/>
          <p:cNvSpPr/>
          <p:nvPr/>
        </p:nvSpPr>
        <p:spPr>
          <a:xfrm>
            <a:off x="6861417" y="2629990"/>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27"/>
          <p:cNvSpPr/>
          <p:nvPr/>
        </p:nvSpPr>
        <p:spPr>
          <a:xfrm>
            <a:off x="7026009" y="2538550"/>
            <a:ext cx="4773534"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Pausing allows us to understand and honour our changing bodies.</a:t>
            </a:r>
            <a:endParaRPr sz="1400">
              <a:solidFill>
                <a:schemeClr val="dk1"/>
              </a:solidFill>
              <a:latin typeface="Calibri"/>
              <a:ea typeface="Calibri"/>
              <a:cs typeface="Calibri"/>
              <a:sym typeface="Calibri"/>
            </a:endParaRPr>
          </a:p>
        </p:txBody>
      </p:sp>
      <p:sp>
        <p:nvSpPr>
          <p:cNvPr id="709" name="Google Shape;709;p27"/>
          <p:cNvSpPr/>
          <p:nvPr/>
        </p:nvSpPr>
        <p:spPr>
          <a:xfrm>
            <a:off x="6861417" y="4071258"/>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27"/>
          <p:cNvSpPr/>
          <p:nvPr/>
        </p:nvSpPr>
        <p:spPr>
          <a:xfrm>
            <a:off x="7026009" y="3979818"/>
            <a:ext cx="4773534"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Reassessment during menopause leads to resilience, clarity, and self-knowledge.</a:t>
            </a:r>
            <a:endParaRPr sz="1400">
              <a:solidFill>
                <a:schemeClr val="dk1"/>
              </a:solidFill>
              <a:latin typeface="Calibri"/>
              <a:ea typeface="Calibri"/>
              <a:cs typeface="Calibri"/>
              <a:sym typeface="Calibri"/>
            </a:endParaRPr>
          </a:p>
        </p:txBody>
      </p:sp>
      <p:sp>
        <p:nvSpPr>
          <p:cNvPr id="711" name="Google Shape;711;p27"/>
          <p:cNvSpPr/>
          <p:nvPr/>
        </p:nvSpPr>
        <p:spPr>
          <a:xfrm>
            <a:off x="6861417" y="5512527"/>
            <a:ext cx="45720" cy="122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27"/>
          <p:cNvSpPr/>
          <p:nvPr/>
        </p:nvSpPr>
        <p:spPr>
          <a:xfrm>
            <a:off x="7026009" y="5421087"/>
            <a:ext cx="4773534" cy="144126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1400">
                <a:solidFill>
                  <a:srgbClr val="2A4B3A"/>
                </a:solidFill>
                <a:latin typeface="Georgia"/>
                <a:ea typeface="Georgia"/>
                <a:cs typeface="Georgia"/>
                <a:sym typeface="Georgia"/>
              </a:rPr>
              <a:t>This transition brings an extraordinary opportunity for reprioritisation and renewal.</a:t>
            </a:r>
            <a:endParaRPr sz="14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49">
          <a:extLst>
            <a:ext uri="{FF2B5EF4-FFF2-40B4-BE49-F238E27FC236}">
              <a16:creationId xmlns:a16="http://schemas.microsoft.com/office/drawing/2014/main" id="{17A50D86-5FE9-36DC-787E-416668F90F23}"/>
            </a:ext>
          </a:extLst>
        </p:cNvPr>
        <p:cNvGrpSpPr/>
        <p:nvPr/>
      </p:nvGrpSpPr>
      <p:grpSpPr>
        <a:xfrm>
          <a:off x="0" y="0"/>
          <a:ext cx="0" cy="0"/>
          <a:chOff x="0" y="0"/>
          <a:chExt cx="0" cy="0"/>
        </a:xfrm>
      </p:grpSpPr>
      <p:sp>
        <p:nvSpPr>
          <p:cNvPr id="850" name="Google Shape;850;p46">
            <a:extLst>
              <a:ext uri="{FF2B5EF4-FFF2-40B4-BE49-F238E27FC236}">
                <a16:creationId xmlns:a16="http://schemas.microsoft.com/office/drawing/2014/main" id="{E9B09F94-77FD-130C-90D1-07E8A1C59804}"/>
              </a:ext>
            </a:extLst>
          </p:cNvPr>
          <p:cNvSpPr/>
          <p:nvPr/>
        </p:nvSpPr>
        <p:spPr>
          <a:xfrm>
            <a:off x="5646" y="3175"/>
            <a:ext cx="12177665" cy="566403"/>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51" name="Google Shape;851;p46">
            <a:extLst>
              <a:ext uri="{FF2B5EF4-FFF2-40B4-BE49-F238E27FC236}">
                <a16:creationId xmlns:a16="http://schemas.microsoft.com/office/drawing/2014/main" id="{8097044C-AA44-228F-417E-3603605B4A4F}"/>
              </a:ext>
            </a:extLst>
          </p:cNvPr>
          <p:cNvSpPr/>
          <p:nvPr/>
        </p:nvSpPr>
        <p:spPr>
          <a:xfrm>
            <a:off x="5646" y="6471134"/>
            <a:ext cx="12177665" cy="38369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52" name="Google Shape;852;p46">
            <a:extLst>
              <a:ext uri="{FF2B5EF4-FFF2-40B4-BE49-F238E27FC236}">
                <a16:creationId xmlns:a16="http://schemas.microsoft.com/office/drawing/2014/main" id="{E5BFED5C-4350-4D9E-DEAF-6039163CEFFC}"/>
              </a:ext>
            </a:extLst>
          </p:cNvPr>
          <p:cNvSpPr/>
          <p:nvPr/>
        </p:nvSpPr>
        <p:spPr>
          <a:xfrm>
            <a:off x="10082138" y="94531"/>
            <a:ext cx="1918463" cy="347151"/>
          </a:xfrm>
          <a:prstGeom prst="rect">
            <a:avLst/>
          </a:prstGeom>
          <a:noFill/>
          <a:ln>
            <a:noFill/>
          </a:ln>
        </p:spPr>
        <p:txBody>
          <a:bodyPr spcFirstLastPara="1" wrap="square" lIns="91340" tIns="45657" rIns="91340" bIns="45657" anchor="ctr" anchorCtr="0">
            <a:noAutofit/>
          </a:bodyPr>
          <a:lstStyle/>
          <a:p>
            <a:pPr algn="r">
              <a:buClr>
                <a:srgbClr val="A8C5B5"/>
              </a:buClr>
              <a:buSzPts val="1000"/>
            </a:pPr>
            <a:r>
              <a:rPr lang="en-US" sz="999">
                <a:solidFill>
                  <a:srgbClr val="A8C5B5"/>
                </a:solidFill>
                <a:latin typeface="Calibri"/>
                <a:ea typeface="Calibri"/>
                <a:cs typeface="Calibri"/>
                <a:sym typeface="Calibri"/>
              </a:rPr>
              <a:t>saujanyavemuri.com</a:t>
            </a:r>
            <a:endParaRPr sz="999">
              <a:solidFill>
                <a:schemeClr val="dk1"/>
              </a:solidFill>
              <a:latin typeface="Calibri"/>
              <a:ea typeface="Calibri"/>
              <a:cs typeface="Calibri"/>
              <a:sym typeface="Calibri"/>
            </a:endParaRPr>
          </a:p>
        </p:txBody>
      </p:sp>
      <p:sp>
        <p:nvSpPr>
          <p:cNvPr id="853" name="Google Shape;853;p46">
            <a:extLst>
              <a:ext uri="{FF2B5EF4-FFF2-40B4-BE49-F238E27FC236}">
                <a16:creationId xmlns:a16="http://schemas.microsoft.com/office/drawing/2014/main" id="{A44299AA-385D-49EC-0B27-33CF7842A874}"/>
              </a:ext>
            </a:extLst>
          </p:cNvPr>
          <p:cNvSpPr/>
          <p:nvPr/>
        </p:nvSpPr>
        <p:spPr>
          <a:xfrm>
            <a:off x="798153" y="1802876"/>
            <a:ext cx="3115217" cy="2009817"/>
          </a:xfrm>
          <a:prstGeom prst="rect">
            <a:avLst/>
          </a:prstGeom>
          <a:noFill/>
          <a:ln>
            <a:noFill/>
          </a:ln>
        </p:spPr>
        <p:txBody>
          <a:bodyPr spcFirstLastPara="1" wrap="square" lIns="91340" tIns="45657" rIns="91340" bIns="45657" anchor="b" anchorCtr="0">
            <a:noAutofit/>
          </a:bodyPr>
          <a:lstStyle/>
          <a:p>
            <a:pPr>
              <a:lnSpc>
                <a:spcPct val="110000"/>
              </a:lnSpc>
              <a:buClr>
                <a:srgbClr val="FFFFFF"/>
              </a:buClr>
              <a:buSzPts val="2800"/>
            </a:pPr>
            <a:r>
              <a:rPr lang="en-US" sz="2797">
                <a:solidFill>
                  <a:srgbClr val="FFFFFF"/>
                </a:solidFill>
                <a:latin typeface="Georgia"/>
                <a:ea typeface="Georgia"/>
                <a:cs typeface="Georgia"/>
                <a:sym typeface="Georgia"/>
              </a:rPr>
              <a:t>Solution</a:t>
            </a:r>
            <a:endParaRPr sz="3796">
              <a:solidFill>
                <a:schemeClr val="dk1"/>
              </a:solidFill>
              <a:latin typeface="Calibri"/>
              <a:ea typeface="Calibri"/>
              <a:cs typeface="Calibri"/>
              <a:sym typeface="Calibri"/>
            </a:endParaRPr>
          </a:p>
        </p:txBody>
      </p:sp>
      <p:sp>
        <p:nvSpPr>
          <p:cNvPr id="854" name="Google Shape;854;p46">
            <a:extLst>
              <a:ext uri="{FF2B5EF4-FFF2-40B4-BE49-F238E27FC236}">
                <a16:creationId xmlns:a16="http://schemas.microsoft.com/office/drawing/2014/main" id="{69F37AA1-42BA-5492-60BC-76718F9EAB7A}"/>
              </a:ext>
            </a:extLst>
          </p:cNvPr>
          <p:cNvSpPr/>
          <p:nvPr/>
        </p:nvSpPr>
        <p:spPr>
          <a:xfrm>
            <a:off x="261441" y="6535082"/>
            <a:ext cx="11720889" cy="292337"/>
          </a:xfrm>
          <a:prstGeom prst="rect">
            <a:avLst/>
          </a:prstGeom>
          <a:noFill/>
          <a:ln>
            <a:noFill/>
          </a:ln>
        </p:spPr>
        <p:txBody>
          <a:bodyPr spcFirstLastPara="1" wrap="square" lIns="91340" tIns="45657" rIns="91340" bIns="45657" anchor="ctr" anchorCtr="0">
            <a:noAutofit/>
          </a:bodyPr>
          <a:lstStyle/>
          <a:p>
            <a:pPr algn="ctr">
              <a:buClr>
                <a:srgbClr val="A8C5B5"/>
              </a:buClr>
              <a:buSzPts val="900"/>
            </a:pPr>
            <a:r>
              <a:rPr lang="en-US" sz="899">
                <a:solidFill>
                  <a:srgbClr val="A8C5B5"/>
                </a:solidFill>
                <a:latin typeface="Calibri"/>
                <a:ea typeface="Calibri"/>
                <a:cs typeface="Calibri"/>
                <a:sym typeface="Calibri"/>
              </a:rPr>
              <a:t>OWN YOUR STACK™  ·  Menopause &amp; Metabolic Health  ·  saujanyavemuri.com</a:t>
            </a:r>
            <a:endParaRPr sz="899">
              <a:solidFill>
                <a:schemeClr val="dk1"/>
              </a:solidFill>
              <a:latin typeface="Calibri"/>
              <a:ea typeface="Calibri"/>
              <a:cs typeface="Calibri"/>
              <a:sym typeface="Calibri"/>
            </a:endParaRPr>
          </a:p>
        </p:txBody>
      </p:sp>
      <p:sp>
        <p:nvSpPr>
          <p:cNvPr id="855" name="Google Shape;855;p46">
            <a:extLst>
              <a:ext uri="{FF2B5EF4-FFF2-40B4-BE49-F238E27FC236}">
                <a16:creationId xmlns:a16="http://schemas.microsoft.com/office/drawing/2014/main" id="{B5E569D9-76DD-E24B-0E2C-924DEFA3EEA7}"/>
              </a:ext>
            </a:extLst>
          </p:cNvPr>
          <p:cNvSpPr/>
          <p:nvPr/>
        </p:nvSpPr>
        <p:spPr>
          <a:xfrm>
            <a:off x="7880475" y="679204"/>
            <a:ext cx="13703" cy="5700573"/>
          </a:xfrm>
          <a:prstGeom prst="rect">
            <a:avLst/>
          </a:prstGeom>
          <a:solidFill>
            <a:srgbClr val="C4A35A">
              <a:alpha val="34901"/>
            </a:srgbClr>
          </a:solidFill>
          <a:ln w="12700" cap="flat" cmpd="sng">
            <a:solidFill>
              <a:srgbClr val="C4A35A">
                <a:alpha val="34901"/>
              </a:srgbClr>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56" name="Google Shape;856;p46">
            <a:extLst>
              <a:ext uri="{FF2B5EF4-FFF2-40B4-BE49-F238E27FC236}">
                <a16:creationId xmlns:a16="http://schemas.microsoft.com/office/drawing/2014/main" id="{71ADC092-81E5-9EB0-68C6-965B4E655DA4}"/>
              </a:ext>
            </a:extLst>
          </p:cNvPr>
          <p:cNvSpPr/>
          <p:nvPr/>
        </p:nvSpPr>
        <p:spPr>
          <a:xfrm>
            <a:off x="3824297" y="807103"/>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57" name="Google Shape;857;p46">
            <a:extLst>
              <a:ext uri="{FF2B5EF4-FFF2-40B4-BE49-F238E27FC236}">
                <a16:creationId xmlns:a16="http://schemas.microsoft.com/office/drawing/2014/main" id="{4BC1AF4C-E9CB-4CEF-6861-1C010145B1F3}"/>
              </a:ext>
            </a:extLst>
          </p:cNvPr>
          <p:cNvSpPr/>
          <p:nvPr/>
        </p:nvSpPr>
        <p:spPr>
          <a:xfrm>
            <a:off x="3824297" y="807103"/>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1</a:t>
            </a:r>
            <a:endParaRPr sz="1099">
              <a:solidFill>
                <a:schemeClr val="dk1"/>
              </a:solidFill>
              <a:latin typeface="Calibri"/>
              <a:ea typeface="Calibri"/>
              <a:cs typeface="Calibri"/>
              <a:sym typeface="Calibri"/>
            </a:endParaRPr>
          </a:p>
        </p:txBody>
      </p:sp>
      <p:sp>
        <p:nvSpPr>
          <p:cNvPr id="858" name="Google Shape;858;p46">
            <a:extLst>
              <a:ext uri="{FF2B5EF4-FFF2-40B4-BE49-F238E27FC236}">
                <a16:creationId xmlns:a16="http://schemas.microsoft.com/office/drawing/2014/main" id="{8FAE4E12-3AB5-E0CD-747B-1A22302141F8}"/>
              </a:ext>
            </a:extLst>
          </p:cNvPr>
          <p:cNvSpPr/>
          <p:nvPr/>
        </p:nvSpPr>
        <p:spPr>
          <a:xfrm>
            <a:off x="4226261" y="788831"/>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Sustenance</a:t>
            </a:r>
            <a:endParaRPr sz="1599">
              <a:solidFill>
                <a:schemeClr val="dk1"/>
              </a:solidFill>
              <a:latin typeface="Calibri"/>
              <a:ea typeface="Calibri"/>
              <a:cs typeface="Calibri"/>
              <a:sym typeface="Calibri"/>
            </a:endParaRPr>
          </a:p>
        </p:txBody>
      </p:sp>
      <p:sp>
        <p:nvSpPr>
          <p:cNvPr id="859" name="Google Shape;859;p46">
            <a:extLst>
              <a:ext uri="{FF2B5EF4-FFF2-40B4-BE49-F238E27FC236}">
                <a16:creationId xmlns:a16="http://schemas.microsoft.com/office/drawing/2014/main" id="{23D4FEC1-F42A-2F18-97D0-148118B4BFD1}"/>
              </a:ext>
            </a:extLst>
          </p:cNvPr>
          <p:cNvSpPr/>
          <p:nvPr/>
        </p:nvSpPr>
        <p:spPr>
          <a:xfrm>
            <a:off x="4226261" y="1154253"/>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Real food, low in refined carbs. We use food to lower insulin and restore metabolic function.</a:t>
            </a:r>
            <a:endParaRPr sz="1199">
              <a:solidFill>
                <a:schemeClr val="dk1"/>
              </a:solidFill>
              <a:latin typeface="Calibri"/>
              <a:ea typeface="Calibri"/>
              <a:cs typeface="Calibri"/>
              <a:sym typeface="Calibri"/>
            </a:endParaRPr>
          </a:p>
        </p:txBody>
      </p:sp>
      <p:sp>
        <p:nvSpPr>
          <p:cNvPr id="860" name="Google Shape;860;p46">
            <a:extLst>
              <a:ext uri="{FF2B5EF4-FFF2-40B4-BE49-F238E27FC236}">
                <a16:creationId xmlns:a16="http://schemas.microsoft.com/office/drawing/2014/main" id="{0EBC8BA8-1E65-0D95-625B-89818E6C4DCF}"/>
              </a:ext>
            </a:extLst>
          </p:cNvPr>
          <p:cNvSpPr/>
          <p:nvPr/>
        </p:nvSpPr>
        <p:spPr>
          <a:xfrm>
            <a:off x="8117999" y="807103"/>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61" name="Google Shape;861;p46">
            <a:extLst>
              <a:ext uri="{FF2B5EF4-FFF2-40B4-BE49-F238E27FC236}">
                <a16:creationId xmlns:a16="http://schemas.microsoft.com/office/drawing/2014/main" id="{219E83B0-97E7-1DAA-13F8-3B06FCB157FE}"/>
              </a:ext>
            </a:extLst>
          </p:cNvPr>
          <p:cNvSpPr/>
          <p:nvPr/>
        </p:nvSpPr>
        <p:spPr>
          <a:xfrm>
            <a:off x="8117999" y="807103"/>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2</a:t>
            </a:r>
            <a:endParaRPr sz="1099">
              <a:solidFill>
                <a:schemeClr val="dk1"/>
              </a:solidFill>
              <a:latin typeface="Calibri"/>
              <a:ea typeface="Calibri"/>
              <a:cs typeface="Calibri"/>
              <a:sym typeface="Calibri"/>
            </a:endParaRPr>
          </a:p>
        </p:txBody>
      </p:sp>
      <p:sp>
        <p:nvSpPr>
          <p:cNvPr id="862" name="Google Shape;862;p46">
            <a:extLst>
              <a:ext uri="{FF2B5EF4-FFF2-40B4-BE49-F238E27FC236}">
                <a16:creationId xmlns:a16="http://schemas.microsoft.com/office/drawing/2014/main" id="{3DDE51E7-5BBD-6E06-6B59-479EC1854A63}"/>
              </a:ext>
            </a:extLst>
          </p:cNvPr>
          <p:cNvSpPr/>
          <p:nvPr/>
        </p:nvSpPr>
        <p:spPr>
          <a:xfrm>
            <a:off x="8519961" y="788831"/>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Sleep</a:t>
            </a:r>
            <a:endParaRPr sz="1599">
              <a:solidFill>
                <a:schemeClr val="dk1"/>
              </a:solidFill>
              <a:latin typeface="Calibri"/>
              <a:ea typeface="Calibri"/>
              <a:cs typeface="Calibri"/>
              <a:sym typeface="Calibri"/>
            </a:endParaRPr>
          </a:p>
        </p:txBody>
      </p:sp>
      <p:sp>
        <p:nvSpPr>
          <p:cNvPr id="863" name="Google Shape;863;p46">
            <a:extLst>
              <a:ext uri="{FF2B5EF4-FFF2-40B4-BE49-F238E27FC236}">
                <a16:creationId xmlns:a16="http://schemas.microsoft.com/office/drawing/2014/main" id="{F19B408D-AB65-B4B7-385A-65FA66E962D4}"/>
              </a:ext>
            </a:extLst>
          </p:cNvPr>
          <p:cNvSpPr/>
          <p:nvPr/>
        </p:nvSpPr>
        <p:spPr>
          <a:xfrm>
            <a:off x="8519961" y="1154253"/>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Restorative sleep regulates growth hormone, cortisol, and appetite. Every night matters.</a:t>
            </a:r>
            <a:endParaRPr sz="1199">
              <a:solidFill>
                <a:schemeClr val="dk1"/>
              </a:solidFill>
              <a:latin typeface="Calibri"/>
              <a:ea typeface="Calibri"/>
              <a:cs typeface="Calibri"/>
              <a:sym typeface="Calibri"/>
            </a:endParaRPr>
          </a:p>
        </p:txBody>
      </p:sp>
      <p:sp>
        <p:nvSpPr>
          <p:cNvPr id="864" name="Google Shape;864;p46">
            <a:extLst>
              <a:ext uri="{FF2B5EF4-FFF2-40B4-BE49-F238E27FC236}">
                <a16:creationId xmlns:a16="http://schemas.microsoft.com/office/drawing/2014/main" id="{F3C49FD9-8332-F954-C510-D0A18F139380}"/>
              </a:ext>
            </a:extLst>
          </p:cNvPr>
          <p:cNvSpPr/>
          <p:nvPr/>
        </p:nvSpPr>
        <p:spPr>
          <a:xfrm>
            <a:off x="3824298" y="2609849"/>
            <a:ext cx="3836924" cy="13703"/>
          </a:xfrm>
          <a:prstGeom prst="rect">
            <a:avLst/>
          </a:prstGeom>
          <a:solidFill>
            <a:srgbClr val="A8C5B5">
              <a:alpha val="40000"/>
            </a:srgbClr>
          </a:solidFill>
          <a:ln w="12700" cap="flat" cmpd="sng">
            <a:solidFill>
              <a:srgbClr val="A8C5B5">
                <a:alpha val="40000"/>
              </a:srgbClr>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65" name="Google Shape;865;p46">
            <a:extLst>
              <a:ext uri="{FF2B5EF4-FFF2-40B4-BE49-F238E27FC236}">
                <a16:creationId xmlns:a16="http://schemas.microsoft.com/office/drawing/2014/main" id="{D3377AB2-D7AD-9728-AEF1-02988952A357}"/>
              </a:ext>
            </a:extLst>
          </p:cNvPr>
          <p:cNvSpPr/>
          <p:nvPr/>
        </p:nvSpPr>
        <p:spPr>
          <a:xfrm>
            <a:off x="3824297" y="2774287"/>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66" name="Google Shape;866;p46">
            <a:extLst>
              <a:ext uri="{FF2B5EF4-FFF2-40B4-BE49-F238E27FC236}">
                <a16:creationId xmlns:a16="http://schemas.microsoft.com/office/drawing/2014/main" id="{6C55FEBC-A974-F60C-DA1E-9961644670D5}"/>
              </a:ext>
            </a:extLst>
          </p:cNvPr>
          <p:cNvSpPr/>
          <p:nvPr/>
        </p:nvSpPr>
        <p:spPr>
          <a:xfrm>
            <a:off x="3824297" y="2774287"/>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3</a:t>
            </a:r>
            <a:endParaRPr sz="1099">
              <a:solidFill>
                <a:schemeClr val="dk1"/>
              </a:solidFill>
              <a:latin typeface="Calibri"/>
              <a:ea typeface="Calibri"/>
              <a:cs typeface="Calibri"/>
              <a:sym typeface="Calibri"/>
            </a:endParaRPr>
          </a:p>
        </p:txBody>
      </p:sp>
      <p:sp>
        <p:nvSpPr>
          <p:cNvPr id="867" name="Google Shape;867;p46">
            <a:extLst>
              <a:ext uri="{FF2B5EF4-FFF2-40B4-BE49-F238E27FC236}">
                <a16:creationId xmlns:a16="http://schemas.microsoft.com/office/drawing/2014/main" id="{FF57CFDD-5B4B-795D-F86B-F1FEF0BA3E3A}"/>
              </a:ext>
            </a:extLst>
          </p:cNvPr>
          <p:cNvSpPr/>
          <p:nvPr/>
        </p:nvSpPr>
        <p:spPr>
          <a:xfrm>
            <a:off x="4226261" y="2756017"/>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Stress Reduction</a:t>
            </a:r>
            <a:endParaRPr sz="1599">
              <a:solidFill>
                <a:schemeClr val="dk1"/>
              </a:solidFill>
              <a:latin typeface="Calibri"/>
              <a:ea typeface="Calibri"/>
              <a:cs typeface="Calibri"/>
              <a:sym typeface="Calibri"/>
            </a:endParaRPr>
          </a:p>
        </p:txBody>
      </p:sp>
      <p:sp>
        <p:nvSpPr>
          <p:cNvPr id="868" name="Google Shape;868;p46">
            <a:extLst>
              <a:ext uri="{FF2B5EF4-FFF2-40B4-BE49-F238E27FC236}">
                <a16:creationId xmlns:a16="http://schemas.microsoft.com/office/drawing/2014/main" id="{92B7E22C-8421-3462-65A2-A44E971A77E4}"/>
              </a:ext>
            </a:extLst>
          </p:cNvPr>
          <p:cNvSpPr/>
          <p:nvPr/>
        </p:nvSpPr>
        <p:spPr>
          <a:xfrm>
            <a:off x="4226261" y="3121438"/>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Cortisol competes directly with progesterone. We calm the system to unlock the rest.</a:t>
            </a:r>
            <a:endParaRPr sz="1199">
              <a:solidFill>
                <a:schemeClr val="dk1"/>
              </a:solidFill>
              <a:latin typeface="Calibri"/>
              <a:ea typeface="Calibri"/>
              <a:cs typeface="Calibri"/>
              <a:sym typeface="Calibri"/>
            </a:endParaRPr>
          </a:p>
        </p:txBody>
      </p:sp>
      <p:sp>
        <p:nvSpPr>
          <p:cNvPr id="869" name="Google Shape;869;p46">
            <a:extLst>
              <a:ext uri="{FF2B5EF4-FFF2-40B4-BE49-F238E27FC236}">
                <a16:creationId xmlns:a16="http://schemas.microsoft.com/office/drawing/2014/main" id="{87F7D877-935A-D37D-C456-6EE70D5C8475}"/>
              </a:ext>
            </a:extLst>
          </p:cNvPr>
          <p:cNvSpPr/>
          <p:nvPr/>
        </p:nvSpPr>
        <p:spPr>
          <a:xfrm>
            <a:off x="8117999" y="2609849"/>
            <a:ext cx="3836924" cy="13703"/>
          </a:xfrm>
          <a:prstGeom prst="rect">
            <a:avLst/>
          </a:prstGeom>
          <a:solidFill>
            <a:srgbClr val="A8C5B5">
              <a:alpha val="40000"/>
            </a:srgbClr>
          </a:solidFill>
          <a:ln w="12700" cap="flat" cmpd="sng">
            <a:solidFill>
              <a:srgbClr val="A8C5B5">
                <a:alpha val="40000"/>
              </a:srgbClr>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70" name="Google Shape;870;p46">
            <a:extLst>
              <a:ext uri="{FF2B5EF4-FFF2-40B4-BE49-F238E27FC236}">
                <a16:creationId xmlns:a16="http://schemas.microsoft.com/office/drawing/2014/main" id="{8484E830-C2CB-A247-A4E8-B116871A1087}"/>
              </a:ext>
            </a:extLst>
          </p:cNvPr>
          <p:cNvSpPr/>
          <p:nvPr/>
        </p:nvSpPr>
        <p:spPr>
          <a:xfrm>
            <a:off x="8117999" y="2774287"/>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71" name="Google Shape;871;p46">
            <a:extLst>
              <a:ext uri="{FF2B5EF4-FFF2-40B4-BE49-F238E27FC236}">
                <a16:creationId xmlns:a16="http://schemas.microsoft.com/office/drawing/2014/main" id="{6CB26392-128A-C2E6-3192-6C9ED676A02B}"/>
              </a:ext>
            </a:extLst>
          </p:cNvPr>
          <p:cNvSpPr/>
          <p:nvPr/>
        </p:nvSpPr>
        <p:spPr>
          <a:xfrm>
            <a:off x="8117999" y="2774287"/>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4</a:t>
            </a:r>
            <a:endParaRPr sz="1099">
              <a:solidFill>
                <a:schemeClr val="dk1"/>
              </a:solidFill>
              <a:latin typeface="Calibri"/>
              <a:ea typeface="Calibri"/>
              <a:cs typeface="Calibri"/>
              <a:sym typeface="Calibri"/>
            </a:endParaRPr>
          </a:p>
        </p:txBody>
      </p:sp>
      <p:sp>
        <p:nvSpPr>
          <p:cNvPr id="872" name="Google Shape;872;p46">
            <a:extLst>
              <a:ext uri="{FF2B5EF4-FFF2-40B4-BE49-F238E27FC236}">
                <a16:creationId xmlns:a16="http://schemas.microsoft.com/office/drawing/2014/main" id="{A63D42E6-20AB-DA21-BC91-6C422EDCFFEA}"/>
              </a:ext>
            </a:extLst>
          </p:cNvPr>
          <p:cNvSpPr/>
          <p:nvPr/>
        </p:nvSpPr>
        <p:spPr>
          <a:xfrm>
            <a:off x="8519961" y="2756017"/>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Strength</a:t>
            </a:r>
            <a:endParaRPr sz="1599">
              <a:solidFill>
                <a:schemeClr val="dk1"/>
              </a:solidFill>
              <a:latin typeface="Calibri"/>
              <a:ea typeface="Calibri"/>
              <a:cs typeface="Calibri"/>
              <a:sym typeface="Calibri"/>
            </a:endParaRPr>
          </a:p>
        </p:txBody>
      </p:sp>
      <p:sp>
        <p:nvSpPr>
          <p:cNvPr id="873" name="Google Shape;873;p46">
            <a:extLst>
              <a:ext uri="{FF2B5EF4-FFF2-40B4-BE49-F238E27FC236}">
                <a16:creationId xmlns:a16="http://schemas.microsoft.com/office/drawing/2014/main" id="{7143F81A-DB40-9D2F-2A2F-AE8D2AD76D7D}"/>
              </a:ext>
            </a:extLst>
          </p:cNvPr>
          <p:cNvSpPr/>
          <p:nvPr/>
        </p:nvSpPr>
        <p:spPr>
          <a:xfrm>
            <a:off x="8519961" y="3121438"/>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Muscle is our most metabolically active tissue. We build it to build resilience.</a:t>
            </a:r>
            <a:endParaRPr sz="1199">
              <a:solidFill>
                <a:schemeClr val="dk1"/>
              </a:solidFill>
              <a:latin typeface="Calibri"/>
              <a:ea typeface="Calibri"/>
              <a:cs typeface="Calibri"/>
              <a:sym typeface="Calibri"/>
            </a:endParaRPr>
          </a:p>
        </p:txBody>
      </p:sp>
      <p:sp>
        <p:nvSpPr>
          <p:cNvPr id="874" name="Google Shape;874;p46">
            <a:extLst>
              <a:ext uri="{FF2B5EF4-FFF2-40B4-BE49-F238E27FC236}">
                <a16:creationId xmlns:a16="http://schemas.microsoft.com/office/drawing/2014/main" id="{5773E9EE-C88F-0C75-3905-069538E8E2F4}"/>
              </a:ext>
            </a:extLst>
          </p:cNvPr>
          <p:cNvSpPr/>
          <p:nvPr/>
        </p:nvSpPr>
        <p:spPr>
          <a:xfrm>
            <a:off x="3824298" y="4577033"/>
            <a:ext cx="3836924" cy="13703"/>
          </a:xfrm>
          <a:prstGeom prst="rect">
            <a:avLst/>
          </a:prstGeom>
          <a:solidFill>
            <a:srgbClr val="A8C5B5">
              <a:alpha val="40000"/>
            </a:srgbClr>
          </a:solidFill>
          <a:ln w="12700" cap="flat" cmpd="sng">
            <a:solidFill>
              <a:srgbClr val="A8C5B5">
                <a:alpha val="40000"/>
              </a:srgbClr>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75" name="Google Shape;875;p46">
            <a:extLst>
              <a:ext uri="{FF2B5EF4-FFF2-40B4-BE49-F238E27FC236}">
                <a16:creationId xmlns:a16="http://schemas.microsoft.com/office/drawing/2014/main" id="{00F02E57-B0CF-A0CB-E9D1-95CA001EA841}"/>
              </a:ext>
            </a:extLst>
          </p:cNvPr>
          <p:cNvSpPr/>
          <p:nvPr/>
        </p:nvSpPr>
        <p:spPr>
          <a:xfrm>
            <a:off x="3824297" y="4741472"/>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76" name="Google Shape;876;p46">
            <a:extLst>
              <a:ext uri="{FF2B5EF4-FFF2-40B4-BE49-F238E27FC236}">
                <a16:creationId xmlns:a16="http://schemas.microsoft.com/office/drawing/2014/main" id="{C1ADD08B-EA3F-0FA9-69AE-9E063A3B224C}"/>
              </a:ext>
            </a:extLst>
          </p:cNvPr>
          <p:cNvSpPr/>
          <p:nvPr/>
        </p:nvSpPr>
        <p:spPr>
          <a:xfrm>
            <a:off x="3824297" y="4741472"/>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5</a:t>
            </a:r>
            <a:endParaRPr sz="1099">
              <a:solidFill>
                <a:schemeClr val="dk1"/>
              </a:solidFill>
              <a:latin typeface="Calibri"/>
              <a:ea typeface="Calibri"/>
              <a:cs typeface="Calibri"/>
              <a:sym typeface="Calibri"/>
            </a:endParaRPr>
          </a:p>
        </p:txBody>
      </p:sp>
      <p:sp>
        <p:nvSpPr>
          <p:cNvPr id="877" name="Google Shape;877;p46">
            <a:extLst>
              <a:ext uri="{FF2B5EF4-FFF2-40B4-BE49-F238E27FC236}">
                <a16:creationId xmlns:a16="http://schemas.microsoft.com/office/drawing/2014/main" id="{689F980C-5154-D0B6-6621-B85C866BD85E}"/>
              </a:ext>
            </a:extLst>
          </p:cNvPr>
          <p:cNvSpPr/>
          <p:nvPr/>
        </p:nvSpPr>
        <p:spPr>
          <a:xfrm>
            <a:off x="4226261" y="4723201"/>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Social Connection</a:t>
            </a:r>
            <a:endParaRPr sz="1599">
              <a:solidFill>
                <a:schemeClr val="dk1"/>
              </a:solidFill>
              <a:latin typeface="Calibri"/>
              <a:ea typeface="Calibri"/>
              <a:cs typeface="Calibri"/>
              <a:sym typeface="Calibri"/>
            </a:endParaRPr>
          </a:p>
        </p:txBody>
      </p:sp>
      <p:sp>
        <p:nvSpPr>
          <p:cNvPr id="878" name="Google Shape;878;p46">
            <a:extLst>
              <a:ext uri="{FF2B5EF4-FFF2-40B4-BE49-F238E27FC236}">
                <a16:creationId xmlns:a16="http://schemas.microsoft.com/office/drawing/2014/main" id="{6909236E-B8E6-778D-E4EB-F95586FFEA17}"/>
              </a:ext>
            </a:extLst>
          </p:cNvPr>
          <p:cNvSpPr/>
          <p:nvPr/>
        </p:nvSpPr>
        <p:spPr>
          <a:xfrm>
            <a:off x="4226261" y="5088622"/>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Loneliness elevates cortisol and accelerates metabolic decline. Belonging is biology.</a:t>
            </a:r>
            <a:endParaRPr sz="1199">
              <a:solidFill>
                <a:schemeClr val="dk1"/>
              </a:solidFill>
              <a:latin typeface="Calibri"/>
              <a:ea typeface="Calibri"/>
              <a:cs typeface="Calibri"/>
              <a:sym typeface="Calibri"/>
            </a:endParaRPr>
          </a:p>
        </p:txBody>
      </p:sp>
      <p:sp>
        <p:nvSpPr>
          <p:cNvPr id="879" name="Google Shape;879;p46">
            <a:extLst>
              <a:ext uri="{FF2B5EF4-FFF2-40B4-BE49-F238E27FC236}">
                <a16:creationId xmlns:a16="http://schemas.microsoft.com/office/drawing/2014/main" id="{287519BD-1A5B-B4FF-0777-A121E1277147}"/>
              </a:ext>
            </a:extLst>
          </p:cNvPr>
          <p:cNvSpPr/>
          <p:nvPr/>
        </p:nvSpPr>
        <p:spPr>
          <a:xfrm>
            <a:off x="8117999" y="4577033"/>
            <a:ext cx="3836924" cy="13703"/>
          </a:xfrm>
          <a:prstGeom prst="rect">
            <a:avLst/>
          </a:prstGeom>
          <a:solidFill>
            <a:srgbClr val="A8C5B5">
              <a:alpha val="40000"/>
            </a:srgbClr>
          </a:solidFill>
          <a:ln w="12700" cap="flat" cmpd="sng">
            <a:solidFill>
              <a:srgbClr val="A8C5B5">
                <a:alpha val="40000"/>
              </a:srgbClr>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80" name="Google Shape;880;p46">
            <a:extLst>
              <a:ext uri="{FF2B5EF4-FFF2-40B4-BE49-F238E27FC236}">
                <a16:creationId xmlns:a16="http://schemas.microsoft.com/office/drawing/2014/main" id="{4FCE6D63-5084-F4DB-3F50-8AEC3513B5A3}"/>
              </a:ext>
            </a:extLst>
          </p:cNvPr>
          <p:cNvSpPr/>
          <p:nvPr/>
        </p:nvSpPr>
        <p:spPr>
          <a:xfrm>
            <a:off x="8117999" y="4741472"/>
            <a:ext cx="310608" cy="310608"/>
          </a:xfrm>
          <a:prstGeom prst="ellipse">
            <a:avLst/>
          </a:prstGeom>
          <a:solidFill>
            <a:srgbClr val="C4A35A"/>
          </a:solidFill>
          <a:ln w="12700" cap="flat" cmpd="sng">
            <a:solidFill>
              <a:srgbClr val="C4A35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81" name="Google Shape;881;p46">
            <a:extLst>
              <a:ext uri="{FF2B5EF4-FFF2-40B4-BE49-F238E27FC236}">
                <a16:creationId xmlns:a16="http://schemas.microsoft.com/office/drawing/2014/main" id="{60CC1E09-8ADE-DFCE-F751-DC4A7B90B93C}"/>
              </a:ext>
            </a:extLst>
          </p:cNvPr>
          <p:cNvSpPr/>
          <p:nvPr/>
        </p:nvSpPr>
        <p:spPr>
          <a:xfrm>
            <a:off x="8117999" y="4741472"/>
            <a:ext cx="310608" cy="310608"/>
          </a:xfrm>
          <a:prstGeom prst="rect">
            <a:avLst/>
          </a:prstGeom>
          <a:noFill/>
          <a:ln>
            <a:noFill/>
          </a:ln>
        </p:spPr>
        <p:txBody>
          <a:bodyPr spcFirstLastPara="1" wrap="square" lIns="91340" tIns="45657" rIns="91340" bIns="45657" anchor="ctr" anchorCtr="0">
            <a:noAutofit/>
          </a:bodyPr>
          <a:lstStyle/>
          <a:p>
            <a:pPr algn="ctr">
              <a:buClr>
                <a:srgbClr val="1E2E26"/>
              </a:buClr>
              <a:buSzPts val="1100"/>
            </a:pPr>
            <a:r>
              <a:rPr lang="en-US" sz="1099" b="1">
                <a:solidFill>
                  <a:srgbClr val="1E2E26"/>
                </a:solidFill>
                <a:latin typeface="Calibri"/>
                <a:ea typeface="Calibri"/>
                <a:cs typeface="Calibri"/>
                <a:sym typeface="Calibri"/>
              </a:rPr>
              <a:t>6</a:t>
            </a:r>
            <a:endParaRPr sz="1099">
              <a:solidFill>
                <a:schemeClr val="dk1"/>
              </a:solidFill>
              <a:latin typeface="Calibri"/>
              <a:ea typeface="Calibri"/>
              <a:cs typeface="Calibri"/>
              <a:sym typeface="Calibri"/>
            </a:endParaRPr>
          </a:p>
        </p:txBody>
      </p:sp>
      <p:sp>
        <p:nvSpPr>
          <p:cNvPr id="882" name="Google Shape;882;p46">
            <a:extLst>
              <a:ext uri="{FF2B5EF4-FFF2-40B4-BE49-F238E27FC236}">
                <a16:creationId xmlns:a16="http://schemas.microsoft.com/office/drawing/2014/main" id="{1B5B211E-4C04-CCD0-3AD7-EA1F7FAA909F}"/>
              </a:ext>
            </a:extLst>
          </p:cNvPr>
          <p:cNvSpPr/>
          <p:nvPr/>
        </p:nvSpPr>
        <p:spPr>
          <a:xfrm>
            <a:off x="8519961" y="4723201"/>
            <a:ext cx="3398419" cy="347151"/>
          </a:xfrm>
          <a:prstGeom prst="rect">
            <a:avLst/>
          </a:prstGeom>
          <a:noFill/>
          <a:ln>
            <a:noFill/>
          </a:ln>
        </p:spPr>
        <p:txBody>
          <a:bodyPr spcFirstLastPara="1" wrap="square" lIns="91340" tIns="45657" rIns="91340" bIns="45657" anchor="ctr" anchorCtr="0">
            <a:noAutofit/>
          </a:bodyPr>
          <a:lstStyle/>
          <a:p>
            <a:pPr>
              <a:buClr>
                <a:srgbClr val="2A4B3A"/>
              </a:buClr>
              <a:buSzPts val="1600"/>
            </a:pPr>
            <a:r>
              <a:rPr lang="en-US" sz="1599" b="1">
                <a:solidFill>
                  <a:srgbClr val="2A4B3A"/>
                </a:solidFill>
                <a:latin typeface="Georgia"/>
                <a:ea typeface="Georgia"/>
                <a:cs typeface="Georgia"/>
                <a:sym typeface="Georgia"/>
              </a:rPr>
              <a:t>Sunshine</a:t>
            </a:r>
            <a:endParaRPr sz="1599">
              <a:solidFill>
                <a:schemeClr val="dk1"/>
              </a:solidFill>
              <a:latin typeface="Calibri"/>
              <a:ea typeface="Calibri"/>
              <a:cs typeface="Calibri"/>
              <a:sym typeface="Calibri"/>
            </a:endParaRPr>
          </a:p>
        </p:txBody>
      </p:sp>
      <p:sp>
        <p:nvSpPr>
          <p:cNvPr id="883" name="Google Shape;883;p46">
            <a:extLst>
              <a:ext uri="{FF2B5EF4-FFF2-40B4-BE49-F238E27FC236}">
                <a16:creationId xmlns:a16="http://schemas.microsoft.com/office/drawing/2014/main" id="{040EECA7-08BB-BB72-EEAD-3D5B4CF7CCF2}"/>
              </a:ext>
            </a:extLst>
          </p:cNvPr>
          <p:cNvSpPr/>
          <p:nvPr/>
        </p:nvSpPr>
        <p:spPr>
          <a:xfrm>
            <a:off x="8519961" y="5088622"/>
            <a:ext cx="3398419" cy="1437324"/>
          </a:xfrm>
          <a:prstGeom prst="rect">
            <a:avLst/>
          </a:prstGeom>
          <a:noFill/>
          <a:ln>
            <a:noFill/>
          </a:ln>
        </p:spPr>
        <p:txBody>
          <a:bodyPr spcFirstLastPara="1" wrap="square" lIns="91340" tIns="45657" rIns="91340" bIns="45657" anchor="ctr" anchorCtr="0">
            <a:noAutofit/>
          </a:bodyPr>
          <a:lstStyle/>
          <a:p>
            <a:pPr>
              <a:lnSpc>
                <a:spcPct val="130000"/>
              </a:lnSpc>
              <a:buClr>
                <a:srgbClr val="3C6652"/>
              </a:buClr>
              <a:buSzPts val="1200"/>
            </a:pPr>
            <a:r>
              <a:rPr lang="en-US" sz="1199" i="1">
                <a:solidFill>
                  <a:srgbClr val="3C6652"/>
                </a:solidFill>
                <a:latin typeface="Calibri"/>
                <a:ea typeface="Calibri"/>
                <a:cs typeface="Calibri"/>
                <a:sym typeface="Calibri"/>
              </a:rPr>
              <a:t>Light regulates our circadian clock, vitamin D synthesis, and insulin sensitivity.</a:t>
            </a:r>
            <a:endParaRPr sz="1199">
              <a:solidFill>
                <a:schemeClr val="dk1"/>
              </a:solidFill>
              <a:latin typeface="Calibri"/>
              <a:ea typeface="Calibri"/>
              <a:cs typeface="Calibri"/>
              <a:sym typeface="Calibri"/>
            </a:endParaRPr>
          </a:p>
        </p:txBody>
      </p:sp>
      <p:grpSp>
        <p:nvGrpSpPr>
          <p:cNvPr id="884" name="Google Shape;884;p46">
            <a:extLst>
              <a:ext uri="{FF2B5EF4-FFF2-40B4-BE49-F238E27FC236}">
                <a16:creationId xmlns:a16="http://schemas.microsoft.com/office/drawing/2014/main" id="{F84D5870-5EE1-21EA-3907-8647CB44077F}"/>
              </a:ext>
            </a:extLst>
          </p:cNvPr>
          <p:cNvGrpSpPr/>
          <p:nvPr/>
        </p:nvGrpSpPr>
        <p:grpSpPr>
          <a:xfrm>
            <a:off x="5644" y="3175"/>
            <a:ext cx="3444096" cy="6851651"/>
            <a:chOff x="0" y="0"/>
            <a:chExt cx="3447288" cy="6858000"/>
          </a:xfrm>
        </p:grpSpPr>
        <p:sp>
          <p:nvSpPr>
            <p:cNvPr id="885" name="Google Shape;885;p46">
              <a:extLst>
                <a:ext uri="{FF2B5EF4-FFF2-40B4-BE49-F238E27FC236}">
                  <a16:creationId xmlns:a16="http://schemas.microsoft.com/office/drawing/2014/main" id="{490241DE-D48D-CA68-1895-D18ED0B9E4B2}"/>
                </a:ext>
              </a:extLst>
            </p:cNvPr>
            <p:cNvSpPr/>
            <p:nvPr/>
          </p:nvSpPr>
          <p:spPr>
            <a:xfrm>
              <a:off x="0" y="0"/>
              <a:ext cx="3447288" cy="685800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sp>
          <p:nvSpPr>
            <p:cNvPr id="886" name="Google Shape;886;p46">
              <a:extLst>
                <a:ext uri="{FF2B5EF4-FFF2-40B4-BE49-F238E27FC236}">
                  <a16:creationId xmlns:a16="http://schemas.microsoft.com/office/drawing/2014/main" id="{AD2C3C23-0026-DBC5-A0F3-3D0B83824076}"/>
                </a:ext>
              </a:extLst>
            </p:cNvPr>
            <p:cNvSpPr/>
            <p:nvPr/>
          </p:nvSpPr>
          <p:spPr>
            <a:xfrm>
              <a:off x="3424428" y="0"/>
              <a:ext cx="22860" cy="6858000"/>
            </a:xfrm>
            <a:prstGeom prst="rect">
              <a:avLst/>
            </a:prstGeom>
            <a:solidFill>
              <a:srgbClr val="5A8A72"/>
            </a:solidFill>
            <a:ln w="12700" cap="flat" cmpd="sng">
              <a:solidFill>
                <a:srgbClr val="5A8A72"/>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grpSp>
          <p:nvGrpSpPr>
            <p:cNvPr id="887" name="Google Shape;887;p46">
              <a:extLst>
                <a:ext uri="{FF2B5EF4-FFF2-40B4-BE49-F238E27FC236}">
                  <a16:creationId xmlns:a16="http://schemas.microsoft.com/office/drawing/2014/main" id="{C760202A-901B-F446-B011-93466C0531F5}"/>
                </a:ext>
              </a:extLst>
            </p:cNvPr>
            <p:cNvGrpSpPr/>
            <p:nvPr/>
          </p:nvGrpSpPr>
          <p:grpSpPr>
            <a:xfrm>
              <a:off x="201168" y="182880"/>
              <a:ext cx="3127248" cy="819302"/>
              <a:chOff x="201168" y="182880"/>
              <a:chExt cx="3127248" cy="819302"/>
            </a:xfrm>
          </p:grpSpPr>
          <p:sp>
            <p:nvSpPr>
              <p:cNvPr id="888" name="Google Shape;888;p46">
                <a:extLst>
                  <a:ext uri="{FF2B5EF4-FFF2-40B4-BE49-F238E27FC236}">
                    <a16:creationId xmlns:a16="http://schemas.microsoft.com/office/drawing/2014/main" id="{326DF648-AF89-0AB9-1FEE-C706FC9A8987}"/>
                  </a:ext>
                </a:extLst>
              </p:cNvPr>
              <p:cNvSpPr/>
              <p:nvPr/>
            </p:nvSpPr>
            <p:spPr>
              <a:xfrm>
                <a:off x="201168" y="182880"/>
                <a:ext cx="3127248" cy="420624"/>
              </a:xfrm>
              <a:prstGeom prst="rect">
                <a:avLst/>
              </a:prstGeom>
              <a:noFill/>
              <a:ln>
                <a:noFill/>
              </a:ln>
            </p:spPr>
            <p:txBody>
              <a:bodyPr spcFirstLastPara="1" wrap="square" lIns="91340" tIns="45657" rIns="91340" bIns="45657" anchor="ctr" anchorCtr="0">
                <a:noAutofit/>
              </a:bodyPr>
              <a:lstStyle/>
              <a:p>
                <a:pPr>
                  <a:buClr>
                    <a:srgbClr val="FAFAF8"/>
                  </a:buClr>
                  <a:buSzPts val="1300"/>
                </a:pPr>
                <a:r>
                  <a:rPr lang="en-US" sz="1299" b="1">
                    <a:solidFill>
                      <a:srgbClr val="FAFAF8"/>
                    </a:solidFill>
                    <a:latin typeface="Georgia"/>
                    <a:ea typeface="Georgia"/>
                    <a:cs typeface="Georgia"/>
                    <a:sym typeface="Georgia"/>
                  </a:rPr>
                  <a:t>OWN YOUR STACK™</a:t>
                </a:r>
                <a:endParaRPr sz="1299">
                  <a:solidFill>
                    <a:schemeClr val="dk1"/>
                  </a:solidFill>
                  <a:latin typeface="Calibri"/>
                  <a:ea typeface="Calibri"/>
                  <a:cs typeface="Calibri"/>
                  <a:sym typeface="Calibri"/>
                </a:endParaRPr>
              </a:p>
            </p:txBody>
          </p:sp>
          <p:sp>
            <p:nvSpPr>
              <p:cNvPr id="889" name="Google Shape;889;p46">
                <a:extLst>
                  <a:ext uri="{FF2B5EF4-FFF2-40B4-BE49-F238E27FC236}">
                    <a16:creationId xmlns:a16="http://schemas.microsoft.com/office/drawing/2014/main" id="{1D13CEFB-A55A-F6CA-CE2B-1AD89BC1BB6D}"/>
                  </a:ext>
                </a:extLst>
              </p:cNvPr>
              <p:cNvSpPr/>
              <p:nvPr/>
            </p:nvSpPr>
            <p:spPr>
              <a:xfrm>
                <a:off x="201168" y="621792"/>
                <a:ext cx="3127248" cy="274320"/>
              </a:xfrm>
              <a:prstGeom prst="rect">
                <a:avLst/>
              </a:prstGeom>
              <a:noFill/>
              <a:ln>
                <a:noFill/>
              </a:ln>
            </p:spPr>
            <p:txBody>
              <a:bodyPr spcFirstLastPara="1" wrap="square" lIns="91340" tIns="45657" rIns="91340" bIns="45657" anchor="t" anchorCtr="0">
                <a:noAutofit/>
              </a:bodyPr>
              <a:lstStyle/>
              <a:p>
                <a:pPr>
                  <a:buClr>
                    <a:srgbClr val="A8C5B5"/>
                  </a:buClr>
                  <a:buSzPts val="1000"/>
                </a:pPr>
                <a:r>
                  <a:rPr lang="en-US" sz="999" i="1">
                    <a:solidFill>
                      <a:srgbClr val="A8C5B5"/>
                    </a:solidFill>
                    <a:latin typeface="Calibri"/>
                    <a:ea typeface="Calibri"/>
                    <a:cs typeface="Calibri"/>
                    <a:sym typeface="Calibri"/>
                  </a:rPr>
                  <a:t>Body  ·  Brain  ·  Business</a:t>
                </a:r>
                <a:endParaRPr sz="999">
                  <a:solidFill>
                    <a:schemeClr val="dk1"/>
                  </a:solidFill>
                  <a:latin typeface="Calibri"/>
                  <a:ea typeface="Calibri"/>
                  <a:cs typeface="Calibri"/>
                  <a:sym typeface="Calibri"/>
                </a:endParaRPr>
              </a:p>
            </p:txBody>
          </p:sp>
          <p:sp>
            <p:nvSpPr>
              <p:cNvPr id="890" name="Google Shape;890;p46">
                <a:extLst>
                  <a:ext uri="{FF2B5EF4-FFF2-40B4-BE49-F238E27FC236}">
                    <a16:creationId xmlns:a16="http://schemas.microsoft.com/office/drawing/2014/main" id="{8C688B43-651D-2705-1937-F5DA422BEC77}"/>
                  </a:ext>
                </a:extLst>
              </p:cNvPr>
              <p:cNvSpPr/>
              <p:nvPr/>
            </p:nvSpPr>
            <p:spPr>
              <a:xfrm>
                <a:off x="201168" y="987552"/>
                <a:ext cx="3044952" cy="14630"/>
              </a:xfrm>
              <a:prstGeom prst="rect">
                <a:avLst/>
              </a:prstGeom>
              <a:solidFill>
                <a:srgbClr val="5A8A72"/>
              </a:solidFill>
              <a:ln w="12700" cap="flat" cmpd="sng">
                <a:solidFill>
                  <a:srgbClr val="5A8A72"/>
                </a:solidFill>
                <a:prstDash val="solid"/>
                <a:round/>
                <a:headEnd type="none" w="sm" len="sm"/>
                <a:tailEnd type="none" w="sm" len="sm"/>
              </a:ln>
            </p:spPr>
            <p:txBody>
              <a:bodyPr spcFirstLastPara="1" wrap="square" lIns="91340" tIns="45657" rIns="91340" bIns="45657" anchor="t" anchorCtr="0">
                <a:noAutofit/>
              </a:bodyPr>
              <a:lstStyle/>
              <a:p>
                <a:endParaRPr sz="1799">
                  <a:solidFill>
                    <a:schemeClr val="dk1"/>
                  </a:solidFill>
                  <a:latin typeface="Calibri"/>
                  <a:ea typeface="Calibri"/>
                  <a:cs typeface="Calibri"/>
                  <a:sym typeface="Calibri"/>
                </a:endParaRPr>
              </a:p>
            </p:txBody>
          </p:sp>
        </p:grpSp>
      </p:grpSp>
      <p:pic>
        <p:nvPicPr>
          <p:cNvPr id="891" name="Google Shape;891;p46">
            <a:extLst>
              <a:ext uri="{FF2B5EF4-FFF2-40B4-BE49-F238E27FC236}">
                <a16:creationId xmlns:a16="http://schemas.microsoft.com/office/drawing/2014/main" id="{725061F0-2D50-3572-CE23-69DD917A2625}"/>
              </a:ext>
            </a:extLst>
          </p:cNvPr>
          <p:cNvPicPr preferRelativeResize="0"/>
          <p:nvPr/>
        </p:nvPicPr>
        <p:blipFill rotWithShape="1">
          <a:blip r:embed="rId3">
            <a:alphaModFix/>
          </a:blip>
          <a:srcRect/>
          <a:stretch/>
        </p:blipFill>
        <p:spPr>
          <a:xfrm>
            <a:off x="3449742" y="3177"/>
            <a:ext cx="8736615" cy="6722812"/>
          </a:xfrm>
          <a:prstGeom prst="rect">
            <a:avLst/>
          </a:prstGeom>
          <a:noFill/>
          <a:ln>
            <a:noFill/>
          </a:ln>
        </p:spPr>
      </p:pic>
      <p:sp>
        <p:nvSpPr>
          <p:cNvPr id="3" name="TextBox 2">
            <a:extLst>
              <a:ext uri="{FF2B5EF4-FFF2-40B4-BE49-F238E27FC236}">
                <a16:creationId xmlns:a16="http://schemas.microsoft.com/office/drawing/2014/main" id="{4D577667-1C7B-243A-FC32-8F3974795870}"/>
              </a:ext>
            </a:extLst>
          </p:cNvPr>
          <p:cNvSpPr txBox="1"/>
          <p:nvPr/>
        </p:nvSpPr>
        <p:spPr>
          <a:xfrm>
            <a:off x="81631" y="3159879"/>
            <a:ext cx="6175512" cy="1487651"/>
          </a:xfrm>
          <a:prstGeom prst="rect">
            <a:avLst/>
          </a:prstGeom>
          <a:noFill/>
        </p:spPr>
        <p:txBody>
          <a:bodyPr wrap="square">
            <a:spAutoFit/>
          </a:bodyPr>
          <a:lstStyle/>
          <a:p>
            <a:r>
              <a:rPr lang="en-US" sz="2400" dirty="0">
                <a:solidFill>
                  <a:srgbClr val="FFFFFF"/>
                </a:solidFill>
                <a:latin typeface="Georgia"/>
                <a:ea typeface="Georgia"/>
                <a:cs typeface="Georgia"/>
                <a:sym typeface="Georgia"/>
              </a:rPr>
              <a:t>And It All Points back</a:t>
            </a:r>
          </a:p>
          <a:p>
            <a:r>
              <a:rPr lang="en-US" sz="2400" dirty="0">
                <a:solidFill>
                  <a:srgbClr val="FFFFFF"/>
                </a:solidFill>
                <a:latin typeface="Georgia"/>
                <a:ea typeface="Georgia"/>
                <a:cs typeface="Georgia"/>
                <a:sym typeface="Georgia"/>
              </a:rPr>
              <a:t>to One thing…. </a:t>
            </a:r>
          </a:p>
          <a:p>
            <a:endParaRPr lang="en-US" sz="1867" dirty="0">
              <a:solidFill>
                <a:srgbClr val="FFFFFF"/>
              </a:solidFill>
              <a:latin typeface="Georgia"/>
              <a:ea typeface="Georgia"/>
              <a:cs typeface="Georgia"/>
              <a:sym typeface="Georgia"/>
            </a:endParaRPr>
          </a:p>
          <a:p>
            <a:r>
              <a:rPr lang="en-US" sz="2400" dirty="0">
                <a:solidFill>
                  <a:srgbClr val="FFFFFF"/>
                </a:solidFill>
                <a:latin typeface="Georgia"/>
                <a:ea typeface="Georgia"/>
                <a:cs typeface="Georgia"/>
                <a:sym typeface="Georgia"/>
              </a:rPr>
              <a:t>Your Stack! </a:t>
            </a:r>
            <a:endParaRPr lang="en-US" sz="1867" dirty="0"/>
          </a:p>
        </p:txBody>
      </p:sp>
      <p:sp>
        <p:nvSpPr>
          <p:cNvPr id="60" name="CloseBookend"/>
          <p:cNvSpPr txBox="1"/>
          <p:nvPr/>
        </p:nvSpPr>
        <p:spPr>
          <a:xfrm>
            <a:off x="140000" y="4760000"/>
            <a:ext cx="3050000" cy="1550000"/>
          </a:xfrm>
          <a:prstGeom prst="rect">
            <a:avLst/>
          </a:prstGeom>
          <a:noFill/>
        </p:spPr>
        <p:txBody>
          <a:bodyPr wrap="square" lIns="0" tIns="0" rIns="0" bIns="0" anchor="t">
            <a:noAutofit/>
          </a:bodyPr>
          <a:lstStyle/>
          <a:p>
            <a:pPr marL="0" indent="0" algn="l">
              <a:spcBef>
                <a:spcPts val="0"/>
              </a:spcBef>
              <a:spcAft>
                <a:spcPts val="0"/>
              </a:spcAft>
              <a:buNone/>
            </a:pPr>
            <a:r>
              <a:rPr lang="en-US" sz="800" b="1" spc="60">
                <a:solidFill>
                  <a:srgbClr val="C4A35A"/>
                </a:solidFill>
                <a:latin typeface="Calibri"/>
                <a:ea typeface="Calibri"/>
                <a:cs typeface="Calibri"/>
                <a:sym typeface="Calibri"/>
              </a:rPr>
              <a:t>YOUR STACK  ·  AUTONOMIC</a:t>
            </a:r>
          </a:p>
          <a:p>
            <a:pPr marL="0" indent="0" algn="l">
              <a:lnSpc>
                <a:spcPct val="104000"/>
              </a:lnSpc>
              <a:spcBef>
                <a:spcPts val="400"/>
              </a:spcBef>
              <a:spcAft>
                <a:spcPts val="0"/>
              </a:spcAft>
              <a:buNone/>
            </a:pPr>
            <a:r>
              <a:rPr lang="en-US" sz="950">
                <a:solidFill>
                  <a:srgbClr val="FFFFFF"/>
                </a:solidFill>
                <a:latin typeface="Calibri"/>
                <a:ea typeface="Calibri"/>
                <a:cs typeface="Calibri"/>
                <a:sym typeface="Calibri"/>
              </a:rPr>
              <a:t>Menopause is not where the story ends. It is where it deepens, and a regulated nervous system is the ground the rest of the Stack is built on.</a:t>
            </a:r>
          </a:p>
          <a:p>
            <a:pPr marL="0" indent="0" algn="l">
              <a:lnSpc>
                <a:spcPct val="104000"/>
              </a:lnSpc>
              <a:spcBef>
                <a:spcPts val="360"/>
              </a:spcBef>
              <a:spcAft>
                <a:spcPts val="0"/>
              </a:spcAft>
              <a:buNone/>
            </a:pPr>
            <a:r>
              <a:rPr lang="en-US" sz="900" i="1">
                <a:solidFill>
                  <a:srgbClr val="C2DBCD"/>
                </a:solidFill>
                <a:latin typeface="Calibri"/>
                <a:ea typeface="Calibri"/>
                <a:cs typeface="Calibri"/>
                <a:sym typeface="Calibri"/>
              </a:rPr>
              <a:t>Where do you start? Find your segment, and the Stack meets you there.</a:t>
            </a:r>
          </a:p>
        </p:txBody>
      </p:sp>
    </p:spTree>
    <p:extLst>
      <p:ext uri="{BB962C8B-B14F-4D97-AF65-F5344CB8AC3E}">
        <p14:creationId xmlns:p14="http://schemas.microsoft.com/office/powerpoint/2010/main" val="4093453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g3e4930869b2_0_0"/>
          <p:cNvSpPr/>
          <p:nvPr/>
        </p:nvSpPr>
        <p:spPr>
          <a:xfrm>
            <a:off x="0" y="0"/>
            <a:ext cx="12189000" cy="54870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9" name="Google Shape;719;g3e4930869b2_0_0"/>
          <p:cNvSpPr/>
          <p:nvPr/>
        </p:nvSpPr>
        <p:spPr>
          <a:xfrm>
            <a:off x="0" y="548640"/>
            <a:ext cx="2926200" cy="592530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0" name="Google Shape;720;g3e4930869b2_0_0"/>
          <p:cNvSpPr/>
          <p:nvPr/>
        </p:nvSpPr>
        <p:spPr>
          <a:xfrm>
            <a:off x="0" y="6473952"/>
            <a:ext cx="12189000" cy="38400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1" name="Google Shape;721;g3e4930869b2_0_0"/>
          <p:cNvSpPr/>
          <p:nvPr/>
        </p:nvSpPr>
        <p:spPr>
          <a:xfrm>
            <a:off x="237744" y="0"/>
            <a:ext cx="2560200" cy="548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OWN YOUR STACK™</a:t>
            </a:r>
            <a:endParaRPr sz="1100">
              <a:solidFill>
                <a:schemeClr val="dk1"/>
              </a:solidFill>
              <a:latin typeface="Calibri"/>
              <a:ea typeface="Calibri"/>
              <a:cs typeface="Calibri"/>
              <a:sym typeface="Calibri"/>
            </a:endParaRPr>
          </a:p>
        </p:txBody>
      </p:sp>
      <p:sp>
        <p:nvSpPr>
          <p:cNvPr id="722" name="Google Shape;722;g3e4930869b2_0_0"/>
          <p:cNvSpPr/>
          <p:nvPr/>
        </p:nvSpPr>
        <p:spPr>
          <a:xfrm>
            <a:off x="9994392" y="0"/>
            <a:ext cx="2011800" cy="5487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723" name="Google Shape;723;g3e4930869b2_0_0"/>
          <p:cNvSpPr/>
          <p:nvPr/>
        </p:nvSpPr>
        <p:spPr>
          <a:xfrm>
            <a:off x="237744" y="667512"/>
            <a:ext cx="2633400" cy="274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Body  ·  Brain  ·  Business</a:t>
            </a:r>
            <a:endParaRPr sz="900">
              <a:solidFill>
                <a:schemeClr val="dk1"/>
              </a:solidFill>
              <a:latin typeface="Calibri"/>
              <a:ea typeface="Calibri"/>
              <a:cs typeface="Calibri"/>
              <a:sym typeface="Calibri"/>
            </a:endParaRPr>
          </a:p>
        </p:txBody>
      </p:sp>
      <p:sp>
        <p:nvSpPr>
          <p:cNvPr id="724" name="Google Shape;724;g3e4930869b2_0_0"/>
          <p:cNvSpPr/>
          <p:nvPr/>
        </p:nvSpPr>
        <p:spPr>
          <a:xfrm>
            <a:off x="237744" y="996696"/>
            <a:ext cx="2596800" cy="54900"/>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5" name="Google Shape;725;g3e4930869b2_0_0"/>
          <p:cNvSpPr/>
          <p:nvPr/>
        </p:nvSpPr>
        <p:spPr>
          <a:xfrm>
            <a:off x="237744" y="1115568"/>
            <a:ext cx="2651700" cy="53583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  Be Well!  </a:t>
            </a:r>
            <a:endParaRPr sz="2800">
              <a:solidFill>
                <a:schemeClr val="dk1"/>
              </a:solidFill>
              <a:latin typeface="Calibri"/>
              <a:ea typeface="Calibri"/>
              <a:cs typeface="Calibri"/>
              <a:sym typeface="Calibri"/>
            </a:endParaRPr>
          </a:p>
        </p:txBody>
      </p:sp>
      <p:sp>
        <p:nvSpPr>
          <p:cNvPr id="726" name="Google Shape;726;g3e4930869b2_0_0"/>
          <p:cNvSpPr/>
          <p:nvPr/>
        </p:nvSpPr>
        <p:spPr>
          <a:xfrm>
            <a:off x="274320" y="6473952"/>
            <a:ext cx="11731800" cy="384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727" name="Google Shape;727;g3e4930869b2_0_0"/>
          <p:cNvSpPr txBox="1"/>
          <p:nvPr/>
        </p:nvSpPr>
        <p:spPr>
          <a:xfrm>
            <a:off x="3154876" y="2533410"/>
            <a:ext cx="9034200" cy="230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If you have any Questions or would like to work together, please feel free to reach out to me!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Would love to help in any which way I can!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Email: saujanya</a:t>
            </a:r>
            <a:r>
              <a:rPr lang="en-US"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@saujanyavemuri.com</a:t>
            </a:r>
            <a:r>
              <a:rPr lang="en-US" sz="18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Website: saujanyavemuri.com</a:t>
            </a:r>
            <a:endParaRPr/>
          </a:p>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Linkedin newsletter  </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28"/>
          <p:cNvSpPr/>
          <p:nvPr/>
        </p:nvSpPr>
        <p:spPr>
          <a:xfrm>
            <a:off x="1588"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4" name="Google Shape;734;p28"/>
          <p:cNvSpPr/>
          <p:nvPr/>
        </p:nvSpPr>
        <p:spPr>
          <a:xfrm>
            <a:off x="166180" y="0"/>
            <a:ext cx="320040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735" name="Google Shape;735;p28"/>
          <p:cNvSpPr/>
          <p:nvPr/>
        </p:nvSpPr>
        <p:spPr>
          <a:xfrm>
            <a:off x="9447340" y="0"/>
            <a:ext cx="256032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736" name="Google Shape;736;p28"/>
          <p:cNvSpPr/>
          <p:nvPr/>
        </p:nvSpPr>
        <p:spPr>
          <a:xfrm>
            <a:off x="1588"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7" name="Google Shape;737;p28"/>
          <p:cNvSpPr/>
          <p:nvPr/>
        </p:nvSpPr>
        <p:spPr>
          <a:xfrm>
            <a:off x="166180" y="749808"/>
            <a:ext cx="2724912" cy="29260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A8C5B5"/>
                </a:solidFill>
                <a:latin typeface="Calibri"/>
                <a:ea typeface="Calibri"/>
                <a:cs typeface="Calibri"/>
                <a:sym typeface="Calibri"/>
              </a:rPr>
              <a:t>Body  ·  Brain  ·  Business</a:t>
            </a:r>
            <a:endParaRPr sz="1200">
              <a:solidFill>
                <a:schemeClr val="dk1"/>
              </a:solidFill>
              <a:latin typeface="Calibri"/>
              <a:ea typeface="Calibri"/>
              <a:cs typeface="Calibri"/>
              <a:sym typeface="Calibri"/>
            </a:endParaRPr>
          </a:p>
        </p:txBody>
      </p:sp>
      <p:sp>
        <p:nvSpPr>
          <p:cNvPr id="738" name="Google Shape;738;p28"/>
          <p:cNvSpPr/>
          <p:nvPr/>
        </p:nvSpPr>
        <p:spPr>
          <a:xfrm>
            <a:off x="166180" y="1097280"/>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9" name="Google Shape;739;p28"/>
          <p:cNvSpPr/>
          <p:nvPr/>
        </p:nvSpPr>
        <p:spPr>
          <a:xfrm>
            <a:off x="166180" y="1298448"/>
            <a:ext cx="2724912" cy="5138928"/>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None/>
            </a:pPr>
            <a:r>
              <a:rPr lang="en-US" sz="2800">
                <a:solidFill>
                  <a:srgbClr val="FFFFFF"/>
                </a:solidFill>
                <a:latin typeface="Georgia"/>
                <a:ea typeface="Georgia"/>
                <a:cs typeface="Georgia"/>
                <a:sym typeface="Georgia"/>
              </a:rPr>
              <a:t>References.</a:t>
            </a:r>
            <a:endParaRPr sz="2800">
              <a:solidFill>
                <a:schemeClr val="dk1"/>
              </a:solidFill>
              <a:latin typeface="Calibri"/>
              <a:ea typeface="Calibri"/>
              <a:cs typeface="Calibri"/>
              <a:sym typeface="Calibri"/>
            </a:endParaRPr>
          </a:p>
        </p:txBody>
      </p:sp>
      <p:sp>
        <p:nvSpPr>
          <p:cNvPr id="740" name="Google Shape;740;p28"/>
          <p:cNvSpPr/>
          <p:nvPr/>
        </p:nvSpPr>
        <p:spPr>
          <a:xfrm>
            <a:off x="1588"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1" name="Google Shape;741;p28"/>
          <p:cNvSpPr/>
          <p:nvPr/>
        </p:nvSpPr>
        <p:spPr>
          <a:xfrm>
            <a:off x="1588" y="6601968"/>
            <a:ext cx="121889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742" name="Google Shape;742;p28"/>
          <p:cNvSpPr/>
          <p:nvPr/>
        </p:nvSpPr>
        <p:spPr>
          <a:xfrm>
            <a:off x="3430588" y="786384"/>
            <a:ext cx="857707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1">
                <a:solidFill>
                  <a:srgbClr val="5A8A72"/>
                </a:solidFill>
                <a:latin typeface="Calibri"/>
                <a:ea typeface="Calibri"/>
                <a:cs typeface="Calibri"/>
                <a:sym typeface="Calibri"/>
              </a:rPr>
              <a:t>SOURCE MATERIALS</a:t>
            </a:r>
            <a:endParaRPr sz="900">
              <a:solidFill>
                <a:schemeClr val="dk1"/>
              </a:solidFill>
              <a:latin typeface="Calibri"/>
              <a:ea typeface="Calibri"/>
              <a:cs typeface="Calibri"/>
              <a:sym typeface="Calibri"/>
            </a:endParaRPr>
          </a:p>
        </p:txBody>
      </p:sp>
      <p:sp>
        <p:nvSpPr>
          <p:cNvPr id="743" name="Google Shape;743;p28"/>
          <p:cNvSpPr/>
          <p:nvPr/>
        </p:nvSpPr>
        <p:spPr>
          <a:xfrm>
            <a:off x="3430588" y="1115568"/>
            <a:ext cx="8577072" cy="54864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Bosworth, A. (2020). Ketones for Life and cancer journey insights.</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Donnelly, C. (2022). Finding calm in stressful environments.</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Ede, G. (2024). Nutrition plan to improve mental health.</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Kackley, M. B., et al. (2022). Menopause impacts on metabolism and exercise.</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Kohrt, W. M., et al. (1992, 2004). Body composition and bone health in women.</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Mosconi, L. (2017, 2018). Menopause effects on brain structure and cognition.</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Pelz, M. (2021). Using fasting to balance hormones and boost energy.</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Porges, S. W. (2011). Polyvagal theory on emotions and self-regulation.</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Sims, S. T., &amp; Yeager, S. (2016). Matching food and fitness to female physiology.</a:t>
            </a:r>
            <a:endParaRPr sz="1050">
              <a:solidFill>
                <a:schemeClr val="dk1"/>
              </a:solidFill>
              <a:latin typeface="Calibri"/>
              <a:ea typeface="Calibri"/>
              <a:cs typeface="Calibri"/>
              <a:sym typeface="Calibri"/>
            </a:endParaRPr>
          </a:p>
          <a:p>
            <a:pPr marL="0" marR="0" lvl="0" indent="0" algn="l" rtl="0">
              <a:lnSpc>
                <a:spcPct val="140000"/>
              </a:lnSpc>
              <a:spcBef>
                <a:spcPts val="0"/>
              </a:spcBef>
              <a:spcAft>
                <a:spcPts val="0"/>
              </a:spcAft>
              <a:buNone/>
            </a:pPr>
            <a:r>
              <a:rPr lang="en-US" sz="1050">
                <a:solidFill>
                  <a:srgbClr val="3C6652"/>
                </a:solidFill>
                <a:latin typeface="Calibri"/>
                <a:ea typeface="Calibri"/>
                <a:cs typeface="Calibri"/>
                <a:sym typeface="Calibri"/>
              </a:rPr>
              <a:t>Yanes, L. L., &amp; Reckelhoff, J. F. (2011). Postmenopausal hypertension research.</a:t>
            </a:r>
            <a:endParaRPr sz="105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sp>
        <p:nvSpPr>
          <p:cNvPr id="56" name="Google Shape;56;p3"/>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3"/>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3"/>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a:solidFill>
                  <a:srgbClr val="FFFFFF"/>
                </a:solidFill>
                <a:latin typeface="Calibri"/>
                <a:ea typeface="Calibri"/>
                <a:cs typeface="Calibri"/>
                <a:sym typeface="Calibri"/>
              </a:rPr>
              <a:t>OWN YOUR STACK™</a:t>
            </a:r>
            <a:endParaRPr sz="1400">
              <a:solidFill>
                <a:schemeClr val="dk1"/>
              </a:solidFill>
              <a:latin typeface="Calibri"/>
              <a:ea typeface="Calibri"/>
              <a:cs typeface="Calibri"/>
              <a:sym typeface="Calibri"/>
            </a:endParaRPr>
          </a:p>
        </p:txBody>
      </p:sp>
      <p:sp>
        <p:nvSpPr>
          <p:cNvPr id="60" name="Google Shape;60;p3"/>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61" name="Google Shape;61;p3"/>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62" name="Google Shape;62;p3"/>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3"/>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Why is</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pause so</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important?</a:t>
            </a:r>
            <a:endParaRPr sz="2800">
              <a:solidFill>
                <a:schemeClr val="dk1"/>
              </a:solidFill>
              <a:latin typeface="Calibri"/>
              <a:ea typeface="Calibri"/>
              <a:cs typeface="Calibri"/>
              <a:sym typeface="Calibri"/>
            </a:endParaRPr>
          </a:p>
        </p:txBody>
      </p:sp>
      <p:sp>
        <p:nvSpPr>
          <p:cNvPr id="64" name="Google Shape;64;p3"/>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1100"/>
              <a:buFont typeface="Calibri"/>
              <a:buNone/>
            </a:pPr>
            <a:r>
              <a:rPr lang="en-US" sz="1100">
                <a:solidFill>
                  <a:srgbClr val="A8C5B5"/>
                </a:solidFill>
                <a:latin typeface="Calibri"/>
                <a:ea typeface="Calibri"/>
                <a:cs typeface="Calibri"/>
                <a:sym typeface="Calibri"/>
              </a:rPr>
              <a:t>OWN YOUR STACK™  ·  Menopause &amp; Metabolic Health  ·  saujanyavemuri.com</a:t>
            </a:r>
            <a:endParaRPr sz="1100">
              <a:solidFill>
                <a:schemeClr val="dk1"/>
              </a:solidFill>
              <a:latin typeface="Calibri"/>
              <a:ea typeface="Calibri"/>
              <a:cs typeface="Calibri"/>
              <a:sym typeface="Calibri"/>
            </a:endParaRPr>
          </a:p>
        </p:txBody>
      </p:sp>
      <p:pic>
        <p:nvPicPr>
          <p:cNvPr id="65" name="Google Shape;65;p3" descr="/home/user/workspace/menop_imgs/pause.jpg"/>
          <p:cNvPicPr preferRelativeResize="0"/>
          <p:nvPr/>
        </p:nvPicPr>
        <p:blipFill rotWithShape="1">
          <a:blip r:embed="rId3">
            <a:alphaModFix/>
          </a:blip>
          <a:srcRect/>
          <a:stretch/>
        </p:blipFill>
        <p:spPr>
          <a:xfrm>
            <a:off x="2916936" y="548640"/>
            <a:ext cx="3942893" cy="6053328"/>
          </a:xfrm>
          <a:prstGeom prst="rect">
            <a:avLst/>
          </a:prstGeom>
          <a:noFill/>
          <a:ln>
            <a:noFill/>
          </a:ln>
        </p:spPr>
      </p:pic>
      <p:sp>
        <p:nvSpPr>
          <p:cNvPr id="66" name="Google Shape;66;p3"/>
          <p:cNvSpPr/>
          <p:nvPr/>
        </p:nvSpPr>
        <p:spPr>
          <a:xfrm>
            <a:off x="7031370" y="768096"/>
            <a:ext cx="480316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2000"/>
              <a:buFont typeface="Calibri"/>
              <a:buNone/>
            </a:pPr>
            <a:r>
              <a:rPr lang="en-US" sz="2000" b="1">
                <a:solidFill>
                  <a:srgbClr val="5A8A72"/>
                </a:solidFill>
                <a:latin typeface="Calibri"/>
                <a:ea typeface="Calibri"/>
                <a:cs typeface="Calibri"/>
                <a:sym typeface="Calibri"/>
              </a:rPr>
              <a:t>THE CASE FOR PAUSING</a:t>
            </a:r>
            <a:endParaRPr sz="2000">
              <a:solidFill>
                <a:schemeClr val="dk1"/>
              </a:solidFill>
              <a:latin typeface="Calibri"/>
              <a:ea typeface="Calibri"/>
              <a:cs typeface="Calibri"/>
              <a:sym typeface="Calibri"/>
            </a:endParaRPr>
          </a:p>
        </p:txBody>
      </p:sp>
      <p:sp>
        <p:nvSpPr>
          <p:cNvPr id="67" name="Google Shape;67;p3"/>
          <p:cNvSpPr/>
          <p:nvPr/>
        </p:nvSpPr>
        <p:spPr>
          <a:xfrm>
            <a:off x="7031370" y="1152144"/>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3"/>
          <p:cNvSpPr/>
          <p:nvPr/>
        </p:nvSpPr>
        <p:spPr>
          <a:xfrm>
            <a:off x="7195962" y="1078992"/>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The transition brings real, measurable changes — hot flashes, weight shifts, sleep disruption.</a:t>
            </a:r>
            <a:endParaRPr sz="1400">
              <a:solidFill>
                <a:schemeClr val="dk1"/>
              </a:solidFill>
              <a:latin typeface="Calibri"/>
              <a:ea typeface="Calibri"/>
              <a:cs typeface="Calibri"/>
              <a:sym typeface="Calibri"/>
            </a:endParaRPr>
          </a:p>
        </p:txBody>
      </p:sp>
      <p:sp>
        <p:nvSpPr>
          <p:cNvPr id="69" name="Google Shape;69;p3"/>
          <p:cNvSpPr/>
          <p:nvPr/>
        </p:nvSpPr>
        <p:spPr>
          <a:xfrm>
            <a:off x="7031370" y="2069315"/>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3"/>
          <p:cNvSpPr/>
          <p:nvPr/>
        </p:nvSpPr>
        <p:spPr>
          <a:xfrm>
            <a:off x="7195962" y="1996163"/>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Fatigue and brain fog reflect neurological and hormonal changes, not personal failings.</a:t>
            </a:r>
            <a:endParaRPr sz="1400">
              <a:solidFill>
                <a:schemeClr val="dk1"/>
              </a:solidFill>
              <a:latin typeface="Calibri"/>
              <a:ea typeface="Calibri"/>
              <a:cs typeface="Calibri"/>
              <a:sym typeface="Calibri"/>
            </a:endParaRPr>
          </a:p>
        </p:txBody>
      </p:sp>
      <p:sp>
        <p:nvSpPr>
          <p:cNvPr id="71" name="Google Shape;71;p3"/>
          <p:cNvSpPr/>
          <p:nvPr/>
        </p:nvSpPr>
        <p:spPr>
          <a:xfrm>
            <a:off x="7031370" y="2986486"/>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3"/>
          <p:cNvSpPr/>
          <p:nvPr/>
        </p:nvSpPr>
        <p:spPr>
          <a:xfrm>
            <a:off x="7195962" y="2913334"/>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Mood volatility is driven by neurobiology.</a:t>
            </a:r>
            <a:endParaRPr sz="1400">
              <a:solidFill>
                <a:schemeClr val="dk1"/>
              </a:solidFill>
              <a:latin typeface="Calibri"/>
              <a:ea typeface="Calibri"/>
              <a:cs typeface="Calibri"/>
              <a:sym typeface="Calibri"/>
            </a:endParaRPr>
          </a:p>
        </p:txBody>
      </p:sp>
      <p:sp>
        <p:nvSpPr>
          <p:cNvPr id="73" name="Google Shape;73;p3"/>
          <p:cNvSpPr/>
          <p:nvPr/>
        </p:nvSpPr>
        <p:spPr>
          <a:xfrm>
            <a:off x="7031370" y="3903657"/>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 name="Google Shape;74;p3"/>
          <p:cNvSpPr/>
          <p:nvPr/>
        </p:nvSpPr>
        <p:spPr>
          <a:xfrm>
            <a:off x="7195962" y="3830505"/>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Pushing through and staying silent creates a compounding cost.</a:t>
            </a:r>
            <a:endParaRPr sz="1400">
              <a:solidFill>
                <a:schemeClr val="dk1"/>
              </a:solidFill>
              <a:latin typeface="Calibri"/>
              <a:ea typeface="Calibri"/>
              <a:cs typeface="Calibri"/>
              <a:sym typeface="Calibri"/>
            </a:endParaRPr>
          </a:p>
        </p:txBody>
      </p:sp>
      <p:sp>
        <p:nvSpPr>
          <p:cNvPr id="75" name="Google Shape;75;p3"/>
          <p:cNvSpPr/>
          <p:nvPr/>
        </p:nvSpPr>
        <p:spPr>
          <a:xfrm>
            <a:off x="7031370" y="4820828"/>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3"/>
          <p:cNvSpPr/>
          <p:nvPr/>
        </p:nvSpPr>
        <p:spPr>
          <a:xfrm>
            <a:off x="7195962" y="4747676"/>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Ignoring the signals makes every system work harder against us.</a:t>
            </a:r>
            <a:endParaRPr sz="1400">
              <a:solidFill>
                <a:schemeClr val="dk1"/>
              </a:solidFill>
              <a:latin typeface="Calibri"/>
              <a:ea typeface="Calibri"/>
              <a:cs typeface="Calibri"/>
              <a:sym typeface="Calibri"/>
            </a:endParaRPr>
          </a:p>
        </p:txBody>
      </p:sp>
      <p:sp>
        <p:nvSpPr>
          <p:cNvPr id="77" name="Google Shape;77;p3"/>
          <p:cNvSpPr/>
          <p:nvPr/>
        </p:nvSpPr>
        <p:spPr>
          <a:xfrm>
            <a:off x="7031370" y="5737999"/>
            <a:ext cx="45720" cy="71600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3"/>
          <p:cNvSpPr/>
          <p:nvPr/>
        </p:nvSpPr>
        <p:spPr>
          <a:xfrm>
            <a:off x="7195962" y="5664847"/>
            <a:ext cx="4601992" cy="91717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Pausing intentionally creates space for awareness, adaptation, and genuine well-being.</a:t>
            </a:r>
            <a:endParaRPr sz="14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3" name="HeaderBar"/>
          <p:cNvSpPr txBox="1"/>
          <p:nvPr/>
        </p:nvSpPr>
        <p:spPr>
          <a:xfrm>
            <a:off x="0" y="0"/>
            <a:ext cx="12192000" cy="634000"/>
          </a:xfrm>
          <a:prstGeom prst="rect">
            <a:avLst/>
          </a:prstGeom>
          <a:solidFill>
            <a:srgbClr val="2A4B3A"/>
          </a:solidFill>
          <a:ln w="12700">
            <a:noFill/>
          </a:ln>
        </p:spPr>
        <p:txBody>
          <a:bodyPr wrap="square" lIns="91440" tIns="54720" rIns="91440" bIns="54720" anchor="t">
            <a:noAutofit/>
          </a:bodyPr>
          <a:lstStyle/>
        </p:txBody>
      </p:sp>
      <p:sp>
        <p:nvSpPr>
          <p:cNvPr id="4" name="BrandName"/>
          <p:cNvSpPr txBox="1"/>
          <p:nvPr/>
        </p:nvSpPr>
        <p:spPr>
          <a:xfrm>
            <a:off x="219456" y="73152"/>
            <a:ext cx="2731008" cy="367000"/>
          </a:xfrm>
          <a:prstGeom prst="rect">
            <a:avLst/>
          </a:prstGeom>
          <a:noFill/>
          <a:ln w="12700">
            <a:noFill/>
          </a:ln>
        </p:spPr>
        <p:txBody>
          <a:bodyPr wrap="square" lIns="0" tIns="0" rIns="0" bIns="0" anchor="b">
            <a:noAutofit/>
          </a:bodyPr>
          <a:lstStyle/>
          <a:p>
            <a:pPr marL="0" indent="0" algn="l">
              <a:spcBef>
                <a:spcPts val="0"/>
              </a:spcBef>
              <a:spcAft>
                <a:spcPts val="0"/>
              </a:spcAft>
              <a:buNone/>
            </a:pPr>
            <a:r>
              <a:rPr lang="en-US" sz="1100" b="1" spc="80">
                <a:solidFill>
                  <a:srgbClr val="FFFFFF"/>
                </a:solidFill>
                <a:latin typeface="Calibri"/>
                <a:ea typeface="Calibri"/>
                <a:cs typeface="Calibri"/>
                <a:sym typeface="Calibri"/>
              </a:rPr>
              <a:t>OWN YOUR STACK™</a:t>
            </a:r>
          </a:p>
        </p:txBody>
      </p:sp>
      <p:sp>
        <p:nvSpPr>
          <p:cNvPr id="5" name="BrandTag"/>
          <p:cNvSpPr txBox="1"/>
          <p:nvPr/>
        </p:nvSpPr>
        <p:spPr>
          <a:xfrm>
            <a:off x="219456" y="395000"/>
            <a:ext cx="2731008" cy="21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850">
                <a:solidFill>
                  <a:srgbClr val="A8C5B5"/>
                </a:solidFill>
                <a:latin typeface="Calibri"/>
                <a:ea typeface="Calibri"/>
                <a:cs typeface="Calibri"/>
                <a:sym typeface="Calibri"/>
              </a:rPr>
              <a:t>Body  ·  Brain  ·  Business</a:t>
            </a:r>
          </a:p>
        </p:txBody>
      </p:sp>
      <p:sp>
        <p:nvSpPr>
          <p:cNvPr id="6" name="Divider"/>
          <p:cNvSpPr txBox="1"/>
          <p:nvPr/>
        </p:nvSpPr>
        <p:spPr>
          <a:xfrm>
            <a:off x="2999232" y="73152"/>
            <a:ext cx="42672" cy="487680"/>
          </a:xfrm>
          <a:prstGeom prst="rect">
            <a:avLst/>
          </a:prstGeom>
          <a:solidFill>
            <a:srgbClr val="C4A35A"/>
          </a:solidFill>
          <a:ln w="12700">
            <a:noFill/>
          </a:ln>
        </p:spPr>
        <p:txBody>
          <a:bodyPr wrap="square" lIns="91440" tIns="54720" rIns="91440" bIns="54720" anchor="t">
            <a:noAutofit/>
          </a:bodyPr>
          <a:lstStyle/>
        </p:txBody>
      </p:sp>
      <p:sp>
        <p:nvSpPr>
          <p:cNvPr id="7" name="HeaderTitle"/>
          <p:cNvSpPr txBox="1"/>
          <p:nvPr/>
        </p:nvSpPr>
        <p:spPr>
          <a:xfrm>
            <a:off x="3169920" y="0"/>
            <a:ext cx="7241280" cy="634000"/>
          </a:xfrm>
          <a:prstGeom prst="rect">
            <a:avLst/>
          </a:prstGeom>
          <a:noFill/>
          <a:ln w="12700">
            <a:noFill/>
          </a:ln>
        </p:spPr>
        <p:txBody>
          <a:bodyPr wrap="square" lIns="0" tIns="0" rIns="0" bIns="0" anchor="ctr">
            <a:noAutofit/>
          </a:bodyPr>
          <a:lstStyle/>
          <a:p>
            <a:pPr marL="0" indent="0" algn="l">
              <a:spcBef>
                <a:spcPts val="0"/>
              </a:spcBef>
              <a:spcAft>
                <a:spcPts val="0"/>
              </a:spcAft>
              <a:buNone/>
            </a:pPr>
            <a:r>
              <a:rPr lang="en-US" sz="1400" b="1">
                <a:solidFill>
                  <a:srgbClr val="FFFFFF"/>
                </a:solidFill>
                <a:latin typeface="Georgia"/>
                <a:ea typeface="Georgia"/>
                <a:cs typeface="Georgia"/>
                <a:sym typeface="Georgia"/>
              </a:rPr>
              <a:t>Try This Week</a:t>
            </a:r>
          </a:p>
        </p:txBody>
      </p:sp>
      <p:sp>
        <p:nvSpPr>
          <p:cNvPr id="8" name="HeaderURL"/>
          <p:cNvSpPr txBox="1"/>
          <p:nvPr/>
        </p:nvSpPr>
        <p:spPr>
          <a:xfrm>
            <a:off x="10302240" y="0"/>
            <a:ext cx="1755648" cy="634000"/>
          </a:xfrm>
          <a:prstGeom prst="rect">
            <a:avLst/>
          </a:prstGeom>
          <a:noFill/>
          <a:ln w="12700">
            <a:noFill/>
          </a:ln>
        </p:spPr>
        <p:txBody>
          <a:bodyPr wrap="square" lIns="0" tIns="0" rIns="0" bIns="0" anchor="ctr">
            <a:noAutofit/>
          </a:bodyPr>
          <a:lstStyle/>
          <a:p>
            <a:pPr marL="0" indent="0" algn="r">
              <a:spcBef>
                <a:spcPts val="0"/>
              </a:spcBef>
              <a:spcAft>
                <a:spcPts val="0"/>
              </a:spcAft>
              <a:buNone/>
            </a:pPr>
            <a:r>
              <a:rPr lang="en-US" sz="850">
                <a:solidFill>
                  <a:srgbClr val="A8C5B5"/>
                </a:solidFill>
                <a:latin typeface="Calibri"/>
                <a:ea typeface="Calibri"/>
                <a:cs typeface="Calibri"/>
                <a:sym typeface="Calibri"/>
              </a:rPr>
              <a:t>saujanyavemuri.com</a:t>
            </a:r>
          </a:p>
        </p:txBody>
      </p:sp>
      <p:sp>
        <p:nvSpPr>
          <p:cNvPr id="9" name="RightBar"/>
          <p:cNvSpPr txBox="1"/>
          <p:nvPr/>
        </p:nvSpPr>
        <p:spPr>
          <a:xfrm>
            <a:off x="12118848" y="0"/>
            <a:ext cx="73152" cy="6858000"/>
          </a:xfrm>
          <a:prstGeom prst="rect">
            <a:avLst/>
          </a:prstGeom>
          <a:solidFill>
            <a:srgbClr val="C4A35A"/>
          </a:solidFill>
          <a:ln w="12700">
            <a:noFill/>
          </a:ln>
        </p:spPr>
        <p:txBody>
          <a:bodyPr wrap="square" lIns="91440" tIns="54720" rIns="91440" bIns="54720" anchor="t">
            <a:noAutofit/>
          </a:bodyPr>
          <a:lstStyle/>
        </p:txBody>
      </p:sp>
      <p:sp>
        <p:nvSpPr>
          <p:cNvPr id="10" name="FooterBar"/>
          <p:cNvSpPr txBox="1"/>
          <p:nvPr/>
        </p:nvSpPr>
        <p:spPr>
          <a:xfrm>
            <a:off x="0" y="6566000"/>
            <a:ext cx="12192000" cy="292000"/>
          </a:xfrm>
          <a:prstGeom prst="rect">
            <a:avLst/>
          </a:prstGeom>
          <a:solidFill>
            <a:srgbClr val="2A4B3A"/>
          </a:solidFill>
          <a:ln w="12700">
            <a:noFill/>
          </a:ln>
        </p:spPr>
        <p:txBody>
          <a:bodyPr wrap="square" lIns="91440" tIns="54720" rIns="91440" bIns="54720" anchor="t">
            <a:noAutofit/>
          </a:bodyPr>
          <a:lstStyle/>
        </p:txBody>
      </p:sp>
      <p:sp>
        <p:nvSpPr>
          <p:cNvPr id="11" name="FooterText"/>
          <p:cNvSpPr txBox="1"/>
          <p:nvPr/>
        </p:nvSpPr>
        <p:spPr>
          <a:xfrm>
            <a:off x="0" y="6566000"/>
            <a:ext cx="12118848" cy="292000"/>
          </a:xfrm>
          <a:prstGeom prst="rect">
            <a:avLst/>
          </a:prstGeom>
          <a:noFill/>
          <a:ln w="12700">
            <a:noFill/>
          </a:ln>
        </p:spPr>
        <p:txBody>
          <a:bodyPr wrap="square" lIns="0" tIns="0" rIns="0" bIns="0" anchor="ctr">
            <a:noAutofit/>
          </a:bodyPr>
          <a:lstStyle/>
          <a:p>
            <a:pPr marL="0" indent="0" algn="ctr">
              <a:spcBef>
                <a:spcPts val="0"/>
              </a:spcBef>
              <a:spcAft>
                <a:spcPts val="0"/>
              </a:spcAft>
              <a:buNone/>
            </a:pPr>
            <a:r>
              <a:rPr lang="en-US" sz="900">
                <a:solidFill>
                  <a:srgbClr val="A8C5B5"/>
                </a:solidFill>
                <a:latin typeface="Calibri"/>
                <a:ea typeface="Calibri"/>
                <a:cs typeface="Calibri"/>
                <a:sym typeface="Calibri"/>
              </a:rPr>
              <a:t>Menopause &amp; Metabolic Health  ·  saujanyavemuri.com</a:t>
            </a:r>
          </a:p>
        </p:txBody>
      </p:sp>
      <p:sp>
        <p:nvSpPr>
          <p:cNvPr id="300" name="MicroKicker"/>
          <p:cNvSpPr txBox="1"/>
          <p:nvPr/>
        </p:nvSpPr>
        <p:spPr>
          <a:xfrm>
            <a:off x="609600" y="1240000"/>
            <a:ext cx="10900000" cy="36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1100" b="1" spc="120">
                <a:solidFill>
                  <a:srgbClr val="C4A35A"/>
                </a:solidFill>
                <a:latin typeface="Calibri"/>
                <a:ea typeface="Calibri"/>
                <a:cs typeface="Calibri"/>
                <a:sym typeface="Calibri"/>
              </a:rPr>
              <a:t>YOUR MICRO-EXPERIMENT  ·  AUTONOMIC</a:t>
            </a:r>
          </a:p>
        </p:txBody>
      </p:sp>
      <p:sp>
        <p:nvSpPr>
          <p:cNvPr id="301" name="MicroTitle"/>
          <p:cNvSpPr txBox="1"/>
          <p:nvPr/>
        </p:nvSpPr>
        <p:spPr>
          <a:xfrm>
            <a:off x="609600" y="1660000"/>
            <a:ext cx="10900000" cy="90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0"/>
              </a:spcAft>
              <a:buNone/>
            </a:pPr>
            <a:r>
              <a:rPr lang="en-US" sz="2800" b="1">
                <a:solidFill>
                  <a:srgbClr val="2A4B3A"/>
                </a:solidFill>
                <a:latin typeface="Georgia"/>
                <a:ea typeface="Georgia"/>
                <a:cs typeface="Georgia"/>
                <a:sym typeface="Georgia"/>
              </a:rPr>
              <a:t>Teach the nervous system that it is safe</a:t>
            </a:r>
          </a:p>
        </p:txBody>
      </p:sp>
      <p:sp>
        <p:nvSpPr>
          <p:cNvPr id="311" name="MicroInstruction"/>
          <p:cNvSpPr txBox="1"/>
          <p:nvPr/>
        </p:nvSpPr>
        <p:spPr>
          <a:xfrm>
            <a:off x="609600" y="2780000"/>
            <a:ext cx="10900000" cy="600000"/>
          </a:xfrm>
          <a:prstGeom prst="rect">
            <a:avLst/>
          </a:prstGeom>
          <a:noFill/>
          <a:ln w="12700">
            <a:noFill/>
          </a:ln>
        </p:spPr>
        <p:txBody>
          <a:bodyPr wrap="square" lIns="0" tIns="0" rIns="0" bIns="0" anchor="t">
            <a:noAutofit/>
          </a:bodyPr>
          <a:lstStyle/>
          <a:p>
            <a:pPr marL="0" indent="0" algn="l">
              <a:lnSpc>
                <a:spcPct val="112000"/>
              </a:lnSpc>
              <a:spcBef>
                <a:spcPts val="0"/>
              </a:spcBef>
              <a:spcAft>
                <a:spcPts val="0"/>
              </a:spcAft>
              <a:buNone/>
            </a:pPr>
            <a:r>
              <a:rPr lang="en-US" sz="1600">
                <a:solidFill>
                  <a:srgbClr val="23291F"/>
                </a:solidFill>
                <a:latin typeface="Calibri"/>
                <a:ea typeface="Calibri"/>
                <a:cs typeface="Calibri"/>
                <a:sym typeface="Calibri"/>
              </a:rPr>
              <a:t>This week, give your body one small, repeatable signal of safety. The change you are after is not in the head. It is in the breath, the feet, and the floor.</a:t>
            </a:r>
          </a:p>
        </p:txBody>
      </p:sp>
      <p:sp>
        <p:nvSpPr>
          <p:cNvPr id="312" name="MicroBody"/>
          <p:cNvSpPr txBox="1"/>
          <p:nvPr/>
        </p:nvSpPr>
        <p:spPr>
          <a:xfrm>
            <a:off x="609600" y="3680000"/>
            <a:ext cx="10900000" cy="1380000"/>
          </a:xfrm>
          <a:prstGeom prst="rect">
            <a:avLst/>
          </a:prstGeom>
          <a:solidFill>
            <a:srgbClr val="F5F2EB"/>
          </a:solidFill>
          <a:ln w="12700">
            <a:solidFill>
              <a:srgbClr val="C4A35A"/>
            </a:solidFill>
          </a:ln>
        </p:spPr>
        <p:txBody>
          <a:bodyPr wrap="square" lIns="91440" tIns="54720" rIns="91440" bIns="54720" anchor="ctr">
            <a:noAutofit/>
          </a:bodyPr>
          <a:lstStyle/>
          <a:p>
            <a:pPr marL="0" indent="0" algn="l">
              <a:lnSpc>
                <a:spcPct val="110000"/>
              </a:lnSpc>
              <a:spcBef>
                <a:spcPts val="0"/>
              </a:spcBef>
              <a:spcAft>
                <a:spcPts val="400"/>
              </a:spcAft>
              <a:buNone/>
            </a:pPr>
            <a:r>
              <a:rPr lang="en-US" sz="1700" b="1">
                <a:solidFill>
                  <a:srgbClr val="2A4B3A"/>
                </a:solidFill>
                <a:latin typeface="Calibri"/>
                <a:ea typeface="Calibri"/>
                <a:cs typeface="Calibri"/>
                <a:sym typeface="Calibri"/>
              </a:rPr>
              <a:t>Once a day, when you feel the storm rising, pause and take five slow breaths with both feet on the floor.</a:t>
            </a:r>
          </a:p>
          <a:p>
            <a:pPr marL="0" indent="0" algn="l">
              <a:lnSpc>
                <a:spcPct val="110000"/>
              </a:lnSpc>
              <a:spcBef>
                <a:spcPts val="0"/>
              </a:spcBef>
              <a:spcAft>
                <a:spcPts val="0"/>
              </a:spcAft>
              <a:buNone/>
            </a:pPr>
            <a:r>
              <a:rPr lang="en-US" sz="1700" b="1">
                <a:solidFill>
                  <a:srgbClr val="2A4B3A"/>
                </a:solidFill>
                <a:latin typeface="Calibri"/>
                <a:ea typeface="Calibri"/>
                <a:cs typeface="Calibri"/>
                <a:sym typeface="Calibri"/>
              </a:rPr>
              <a:t>At the end of the week, write one line on what shifted, and why you think it did.</a:t>
            </a:r>
          </a:p>
        </p:txBody>
      </p:sp>
      <p:sp>
        <p:nvSpPr>
          <p:cNvPr id="314" name="MicroCaption"/>
          <p:cNvSpPr txBox="1"/>
          <p:nvPr/>
        </p:nvSpPr>
        <p:spPr>
          <a:xfrm>
            <a:off x="609600" y="5300000"/>
            <a:ext cx="10900000" cy="520000"/>
          </a:xfrm>
          <a:prstGeom prst="rect">
            <a:avLst/>
          </a:prstGeom>
          <a:noFill/>
          <a:ln w="12700">
            <a:noFill/>
          </a:ln>
        </p:spPr>
        <p:txBody>
          <a:bodyPr wrap="square" lIns="0" tIns="0" rIns="0" bIns="0" anchor="t">
            <a:noAutofit/>
          </a:bodyPr>
          <a:lstStyle/>
          <a:p>
            <a:pPr marL="0" indent="0" algn="l">
              <a:lnSpc>
                <a:spcPct val="110000"/>
              </a:lnSpc>
              <a:spcBef>
                <a:spcPts val="0"/>
              </a:spcBef>
              <a:spcAft>
                <a:spcPts val="0"/>
              </a:spcAft>
              <a:buNone/>
            </a:pPr>
            <a:r>
              <a:rPr lang="en-US" sz="1300">
                <a:solidFill>
                  <a:srgbClr val="5A8A72"/>
                </a:solidFill>
                <a:latin typeface="Calibri"/>
                <a:ea typeface="Calibri"/>
                <a:cs typeface="Calibri"/>
                <a:sym typeface="Calibri"/>
              </a:rPr>
              <a:t>One small step you can take this week. The fastest way to feel the science, not just read it, and to learn what your own nervous system responds to.</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3" name="HeaderBar"/>
          <p:cNvSpPr txBox="1"/>
          <p:nvPr/>
        </p:nvSpPr>
        <p:spPr>
          <a:xfrm>
            <a:off x="0" y="0"/>
            <a:ext cx="12192000" cy="634000"/>
          </a:xfrm>
          <a:prstGeom prst="rect">
            <a:avLst/>
          </a:prstGeom>
          <a:solidFill>
            <a:srgbClr val="2A4B3A"/>
          </a:solidFill>
          <a:ln w="12700">
            <a:noFill/>
          </a:ln>
        </p:spPr>
        <p:txBody>
          <a:bodyPr wrap="square" lIns="91440" tIns="54720" rIns="91440" bIns="54720" anchor="t">
            <a:noAutofit/>
          </a:bodyPr>
          <a:lstStyle/>
        </p:txBody>
      </p:sp>
      <p:sp>
        <p:nvSpPr>
          <p:cNvPr id="4" name="BrandName"/>
          <p:cNvSpPr txBox="1"/>
          <p:nvPr/>
        </p:nvSpPr>
        <p:spPr>
          <a:xfrm>
            <a:off x="219456" y="73152"/>
            <a:ext cx="2731008" cy="367000"/>
          </a:xfrm>
          <a:prstGeom prst="rect">
            <a:avLst/>
          </a:prstGeom>
          <a:noFill/>
          <a:ln w="12700">
            <a:noFill/>
          </a:ln>
        </p:spPr>
        <p:txBody>
          <a:bodyPr wrap="square" lIns="0" tIns="0" rIns="0" bIns="0" anchor="b">
            <a:noAutofit/>
          </a:bodyPr>
          <a:lstStyle/>
          <a:p>
            <a:pPr marL="0" indent="0" algn="l">
              <a:spcBef>
                <a:spcPts val="0"/>
              </a:spcBef>
              <a:spcAft>
                <a:spcPts val="0"/>
              </a:spcAft>
              <a:buNone/>
            </a:pPr>
            <a:r>
              <a:rPr lang="en-US" sz="1100" b="1" spc="80">
                <a:solidFill>
                  <a:srgbClr val="FFFFFF"/>
                </a:solidFill>
                <a:latin typeface="Calibri"/>
                <a:ea typeface="Calibri"/>
                <a:cs typeface="Calibri"/>
                <a:sym typeface="Calibri"/>
              </a:rPr>
              <a:t>OWN YOUR STACK™</a:t>
            </a:r>
          </a:p>
        </p:txBody>
      </p:sp>
      <p:sp>
        <p:nvSpPr>
          <p:cNvPr id="5" name="BrandTag"/>
          <p:cNvSpPr txBox="1"/>
          <p:nvPr/>
        </p:nvSpPr>
        <p:spPr>
          <a:xfrm>
            <a:off x="219456" y="395000"/>
            <a:ext cx="2731008" cy="21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850">
                <a:solidFill>
                  <a:srgbClr val="A8C5B5"/>
                </a:solidFill>
                <a:latin typeface="Calibri"/>
                <a:ea typeface="Calibri"/>
                <a:cs typeface="Calibri"/>
                <a:sym typeface="Calibri"/>
              </a:rPr>
              <a:t>Body  ·  Brain  ·  Business</a:t>
            </a:r>
          </a:p>
        </p:txBody>
      </p:sp>
      <p:sp>
        <p:nvSpPr>
          <p:cNvPr id="6" name="Divider"/>
          <p:cNvSpPr txBox="1"/>
          <p:nvPr/>
        </p:nvSpPr>
        <p:spPr>
          <a:xfrm>
            <a:off x="2999232" y="73152"/>
            <a:ext cx="42672" cy="487680"/>
          </a:xfrm>
          <a:prstGeom prst="rect">
            <a:avLst/>
          </a:prstGeom>
          <a:solidFill>
            <a:srgbClr val="C4A35A"/>
          </a:solidFill>
          <a:ln w="12700">
            <a:noFill/>
          </a:ln>
        </p:spPr>
        <p:txBody>
          <a:bodyPr wrap="square" lIns="91440" tIns="54720" rIns="91440" bIns="54720" anchor="t">
            <a:noAutofit/>
          </a:bodyPr>
          <a:lstStyle/>
        </p:txBody>
      </p:sp>
      <p:sp>
        <p:nvSpPr>
          <p:cNvPr id="7" name="HeaderTitle"/>
          <p:cNvSpPr txBox="1"/>
          <p:nvPr/>
        </p:nvSpPr>
        <p:spPr>
          <a:xfrm>
            <a:off x="3169920" y="0"/>
            <a:ext cx="7241280" cy="634000"/>
          </a:xfrm>
          <a:prstGeom prst="rect">
            <a:avLst/>
          </a:prstGeom>
          <a:noFill/>
          <a:ln w="12700">
            <a:noFill/>
          </a:ln>
        </p:spPr>
        <p:txBody>
          <a:bodyPr wrap="square" lIns="0" tIns="0" rIns="0" bIns="0" anchor="ctr">
            <a:noAutofit/>
          </a:bodyPr>
          <a:lstStyle/>
          <a:p>
            <a:pPr marL="0" indent="0" algn="l">
              <a:spcBef>
                <a:spcPts val="0"/>
              </a:spcBef>
              <a:spcAft>
                <a:spcPts val="0"/>
              </a:spcAft>
              <a:buNone/>
            </a:pPr>
            <a:r>
              <a:rPr lang="en-US" sz="1400" b="1">
                <a:solidFill>
                  <a:srgbClr val="FFFFFF"/>
                </a:solidFill>
                <a:latin typeface="Georgia"/>
                <a:ea typeface="Georgia"/>
                <a:cs typeface="Georgia"/>
                <a:sym typeface="Georgia"/>
              </a:rPr>
              <a:t>Sources</a:t>
            </a:r>
          </a:p>
        </p:txBody>
      </p:sp>
      <p:sp>
        <p:nvSpPr>
          <p:cNvPr id="8" name="HeaderURL"/>
          <p:cNvSpPr txBox="1"/>
          <p:nvPr/>
        </p:nvSpPr>
        <p:spPr>
          <a:xfrm>
            <a:off x="10302240" y="0"/>
            <a:ext cx="1755648" cy="634000"/>
          </a:xfrm>
          <a:prstGeom prst="rect">
            <a:avLst/>
          </a:prstGeom>
          <a:noFill/>
          <a:ln w="12700">
            <a:noFill/>
          </a:ln>
        </p:spPr>
        <p:txBody>
          <a:bodyPr wrap="square" lIns="0" tIns="0" rIns="0" bIns="0" anchor="ctr">
            <a:noAutofit/>
          </a:bodyPr>
          <a:lstStyle/>
          <a:p>
            <a:pPr marL="0" indent="0" algn="r">
              <a:spcBef>
                <a:spcPts val="0"/>
              </a:spcBef>
              <a:spcAft>
                <a:spcPts val="0"/>
              </a:spcAft>
              <a:buNone/>
            </a:pPr>
            <a:r>
              <a:rPr lang="en-US" sz="850">
                <a:solidFill>
                  <a:srgbClr val="A8C5B5"/>
                </a:solidFill>
                <a:latin typeface="Calibri"/>
                <a:ea typeface="Calibri"/>
                <a:cs typeface="Calibri"/>
                <a:sym typeface="Calibri"/>
              </a:rPr>
              <a:t>saujanyavemuri.com</a:t>
            </a:r>
          </a:p>
        </p:txBody>
      </p:sp>
      <p:sp>
        <p:nvSpPr>
          <p:cNvPr id="9" name="RightBar"/>
          <p:cNvSpPr txBox="1"/>
          <p:nvPr/>
        </p:nvSpPr>
        <p:spPr>
          <a:xfrm>
            <a:off x="12118848" y="0"/>
            <a:ext cx="73152" cy="6858000"/>
          </a:xfrm>
          <a:prstGeom prst="rect">
            <a:avLst/>
          </a:prstGeom>
          <a:solidFill>
            <a:srgbClr val="C4A35A"/>
          </a:solidFill>
          <a:ln w="12700">
            <a:noFill/>
          </a:ln>
        </p:spPr>
        <p:txBody>
          <a:bodyPr wrap="square" lIns="91440" tIns="54720" rIns="91440" bIns="54720" anchor="t">
            <a:noAutofit/>
          </a:bodyPr>
          <a:lstStyle/>
        </p:txBody>
      </p:sp>
      <p:sp>
        <p:nvSpPr>
          <p:cNvPr id="10" name="FooterBar"/>
          <p:cNvSpPr txBox="1"/>
          <p:nvPr/>
        </p:nvSpPr>
        <p:spPr>
          <a:xfrm>
            <a:off x="0" y="6566000"/>
            <a:ext cx="12192000" cy="292000"/>
          </a:xfrm>
          <a:prstGeom prst="rect">
            <a:avLst/>
          </a:prstGeom>
          <a:solidFill>
            <a:srgbClr val="2A4B3A"/>
          </a:solidFill>
          <a:ln w="12700">
            <a:noFill/>
          </a:ln>
        </p:spPr>
        <p:txBody>
          <a:bodyPr wrap="square" lIns="91440" tIns="54720" rIns="91440" bIns="54720" anchor="t">
            <a:noAutofit/>
          </a:bodyPr>
          <a:lstStyle/>
        </p:txBody>
      </p:sp>
      <p:sp>
        <p:nvSpPr>
          <p:cNvPr id="11" name="FooterText"/>
          <p:cNvSpPr txBox="1"/>
          <p:nvPr/>
        </p:nvSpPr>
        <p:spPr>
          <a:xfrm>
            <a:off x="0" y="6566000"/>
            <a:ext cx="12118848" cy="292000"/>
          </a:xfrm>
          <a:prstGeom prst="rect">
            <a:avLst/>
          </a:prstGeom>
          <a:noFill/>
          <a:ln w="12700">
            <a:noFill/>
          </a:ln>
        </p:spPr>
        <p:txBody>
          <a:bodyPr wrap="square" lIns="0" tIns="0" rIns="0" bIns="0" anchor="ctr">
            <a:noAutofit/>
          </a:bodyPr>
          <a:lstStyle/>
          <a:p>
            <a:pPr marL="0" indent="0" algn="ctr">
              <a:spcBef>
                <a:spcPts val="0"/>
              </a:spcBef>
              <a:spcAft>
                <a:spcPts val="0"/>
              </a:spcAft>
              <a:buNone/>
            </a:pPr>
            <a:r>
              <a:rPr lang="en-US" sz="900">
                <a:solidFill>
                  <a:srgbClr val="A8C5B5"/>
                </a:solidFill>
                <a:latin typeface="Calibri"/>
                <a:ea typeface="Calibri"/>
                <a:cs typeface="Calibri"/>
                <a:sym typeface="Calibri"/>
              </a:rPr>
              <a:t>Menopause &amp; Metabolic Health  ·  saujanyavemuri.com</a:t>
            </a:r>
          </a:p>
        </p:txBody>
      </p:sp>
      <p:sp>
        <p:nvSpPr>
          <p:cNvPr id="300" name="RefKicker"/>
          <p:cNvSpPr txBox="1"/>
          <p:nvPr/>
        </p:nvSpPr>
        <p:spPr>
          <a:xfrm>
            <a:off x="609600" y="1080000"/>
            <a:ext cx="10900000" cy="36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1100" b="1" spc="120">
                <a:solidFill>
                  <a:srgbClr val="C4A35A"/>
                </a:solidFill>
                <a:latin typeface="Calibri"/>
                <a:ea typeface="Calibri"/>
                <a:cs typeface="Calibri"/>
                <a:sym typeface="Calibri"/>
              </a:rPr>
              <a:t>YOUR STACK  ·  AUTONOMIC</a:t>
            </a:r>
          </a:p>
        </p:txBody>
      </p:sp>
      <p:sp>
        <p:nvSpPr>
          <p:cNvPr id="301" name="RefTitle"/>
          <p:cNvSpPr txBox="1"/>
          <p:nvPr/>
        </p:nvSpPr>
        <p:spPr>
          <a:xfrm>
            <a:off x="609600" y="1460000"/>
            <a:ext cx="10900000" cy="640000"/>
          </a:xfrm>
          <a:prstGeom prst="rect">
            <a:avLst/>
          </a:prstGeom>
          <a:noFill/>
          <a:ln w="12700">
            <a:noFill/>
          </a:ln>
        </p:spPr>
        <p:txBody>
          <a:bodyPr wrap="square" lIns="0" tIns="0" rIns="0" bIns="0" anchor="t">
            <a:noAutofit/>
          </a:bodyPr>
          <a:lstStyle/>
          <a:p>
            <a:pPr marL="0" indent="0" algn="l">
              <a:lnSpc>
                <a:spcPct val="102000"/>
              </a:lnSpc>
              <a:spcBef>
                <a:spcPts val="0"/>
              </a:spcBef>
              <a:spcAft>
                <a:spcPts val="0"/>
              </a:spcAft>
              <a:buNone/>
            </a:pPr>
            <a:r>
              <a:rPr lang="en-US" sz="2400" b="1">
                <a:solidFill>
                  <a:srgbClr val="2A4B3A"/>
                </a:solidFill>
                <a:latin typeface="Georgia"/>
                <a:ea typeface="Georgia"/>
                <a:cs typeface="Georgia"/>
                <a:sym typeface="Georgia"/>
              </a:rPr>
              <a:t>The evidence behind this module</a:t>
            </a:r>
          </a:p>
        </p:txBody>
      </p:sp>
      <p:sp>
        <p:nvSpPr>
          <p:cNvPr id="302" name="RefSubtitle"/>
          <p:cNvSpPr txBox="1"/>
          <p:nvPr/>
        </p:nvSpPr>
        <p:spPr>
          <a:xfrm>
            <a:off x="609600" y="2120000"/>
            <a:ext cx="10900000" cy="440000"/>
          </a:xfrm>
          <a:prstGeom prst="rect">
            <a:avLst/>
          </a:prstGeom>
          <a:noFill/>
          <a:ln w="12700">
            <a:noFill/>
          </a:ln>
        </p:spPr>
        <p:txBody>
          <a:bodyPr wrap="square" lIns="0" tIns="0" rIns="0" bIns="0" anchor="t">
            <a:noAutofit/>
          </a:bodyPr>
          <a:lstStyle/>
          <a:p>
            <a:pPr marL="0" indent="0" algn="l">
              <a:lnSpc>
                <a:spcPct val="106000"/>
              </a:lnSpc>
              <a:spcBef>
                <a:spcPts val="0"/>
              </a:spcBef>
              <a:spcAft>
                <a:spcPts val="0"/>
              </a:spcAft>
              <a:buNone/>
            </a:pPr>
            <a:r>
              <a:rPr lang="en-US" sz="1250" i="1">
                <a:solidFill>
                  <a:srgbClr val="5A8A72"/>
                </a:solidFill>
                <a:latin typeface="Calibri"/>
                <a:ea typeface="Calibri"/>
                <a:cs typeface="Calibri"/>
                <a:sym typeface="Calibri"/>
              </a:rPr>
              <a:t>Reading and reference list compiled by Elizabeth Bromley. Verify and cite at the source.</a:t>
            </a:r>
          </a:p>
        </p:txBody>
      </p:sp>
      <p:sp>
        <p:nvSpPr>
          <p:cNvPr id="320" name="RefColL"/>
          <p:cNvSpPr txBox="1"/>
          <p:nvPr/>
        </p:nvSpPr>
        <p:spPr>
          <a:xfrm>
            <a:off x="609600" y="2820000"/>
            <a:ext cx="5400000" cy="270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1.  </a:t>
            </a:r>
            <a:r>
              <a:rPr lang="en-US" sz="1000">
                <a:solidFill>
                  <a:srgbClr val="23291F"/>
                </a:solidFill>
                <a:latin typeface="Calibri"/>
                <a:ea typeface="Calibri"/>
                <a:cs typeface="Calibri"/>
                <a:sym typeface="Calibri"/>
              </a:rPr>
              <a:t>Bosworth, A. (2020). Ketones for life: My journey through cancer and beyond. Independently published.</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2.  </a:t>
            </a:r>
            <a:r>
              <a:rPr lang="en-US" sz="1000">
                <a:solidFill>
                  <a:srgbClr val="23291F"/>
                </a:solidFill>
                <a:latin typeface="Calibri"/>
                <a:ea typeface="Calibri"/>
                <a:cs typeface="Calibri"/>
                <a:sym typeface="Calibri"/>
              </a:rPr>
              <a:t>Donnelly, C. (2022). Find your calm: Practical tools for managing stress and anxiety. London, UK: Green Tree.</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3.  </a:t>
            </a:r>
            <a:r>
              <a:rPr lang="en-US" sz="1000">
                <a:solidFill>
                  <a:srgbClr val="23291F"/>
                </a:solidFill>
                <a:latin typeface="Calibri"/>
                <a:ea typeface="Calibri"/>
                <a:cs typeface="Calibri"/>
                <a:sym typeface="Calibri"/>
              </a:rPr>
              <a:t>Ede, G. (2024). Change your diet, change your mind: A nutritional plan to improve mental health. New York, NY: HarperCollins.</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4.  </a:t>
            </a:r>
            <a:r>
              <a:rPr lang="en-US" sz="1000">
                <a:solidFill>
                  <a:srgbClr val="23291F"/>
                </a:solidFill>
                <a:latin typeface="Calibri"/>
                <a:ea typeface="Calibri"/>
                <a:cs typeface="Calibri"/>
                <a:sym typeface="Calibri"/>
              </a:rPr>
              <a:t>Kackley, M. B., et al. (2022). Menopause, metabolism, and exercise: Interactions and health implications. Current Opinion in Endocrinology, Diabetes and Obesity, 29(6), 525-532.</a:t>
            </a:r>
          </a:p>
        </p:txBody>
      </p:sp>
      <p:sp>
        <p:nvSpPr>
          <p:cNvPr id="321" name="RefColR"/>
          <p:cNvSpPr txBox="1"/>
          <p:nvPr/>
        </p:nvSpPr>
        <p:spPr>
          <a:xfrm>
            <a:off x="6209600" y="2820000"/>
            <a:ext cx="5400000" cy="270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5.  </a:t>
            </a:r>
            <a:r>
              <a:rPr lang="en-US" sz="1000">
                <a:solidFill>
                  <a:srgbClr val="23291F"/>
                </a:solidFill>
                <a:latin typeface="Calibri"/>
                <a:ea typeface="Calibri"/>
                <a:cs typeface="Calibri"/>
                <a:sym typeface="Calibri"/>
              </a:rPr>
              <a:t>Kohrt, W. M., Malley, M. T., Dalsky, G. P., &amp; Holloszy, J. O. (1992). Body composition of healthy sedentary and trained, young and older men and women. Medicine &amp; Science in Sports &amp; Exercise, 24(7), 832-837.</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6.  </a:t>
            </a:r>
            <a:r>
              <a:rPr lang="en-US" sz="1000">
                <a:solidFill>
                  <a:srgbClr val="23291F"/>
                </a:solidFill>
                <a:latin typeface="Calibri"/>
                <a:ea typeface="Calibri"/>
                <a:cs typeface="Calibri"/>
                <a:sym typeface="Calibri"/>
              </a:rPr>
              <a:t>Kohrt, W. M., Bloomfield, S. A., Little, K. D., Nelson, M. E., &amp; Yingling, V. R. (2004). Physical activity and bone health. Medicine &amp; Science in Sports &amp; Exercise, 36(11), 1985-1996.</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7.  </a:t>
            </a:r>
            <a:r>
              <a:rPr lang="en-US" sz="1000">
                <a:solidFill>
                  <a:srgbClr val="23291F"/>
                </a:solidFill>
                <a:latin typeface="Calibri"/>
                <a:ea typeface="Calibri"/>
                <a:cs typeface="Calibri"/>
                <a:sym typeface="Calibri"/>
              </a:rPr>
              <a:t>Mosconi, L. (2017). Brain food: The surprising science of eating for cognitive power. New York, NY: Avery.</a:t>
            </a:r>
          </a:p>
          <a:p>
            <a:pPr marL="0" indent="0" algn="l">
              <a:lnSpc>
                <a:spcPct val="104000"/>
              </a:lnSpc>
              <a:spcBef>
                <a:spcPts val="0"/>
              </a:spcBef>
              <a:spcAft>
                <a:spcPts val="320"/>
              </a:spcAft>
              <a:buNone/>
            </a:pPr>
            <a:r>
              <a:rPr lang="en-US" sz="1000" b="1">
                <a:solidFill>
                  <a:srgbClr val="C4A35A"/>
                </a:solidFill>
                <a:latin typeface="Calibri"/>
                <a:ea typeface="Calibri"/>
                <a:cs typeface="Calibri"/>
                <a:sym typeface="Calibri"/>
              </a:rPr>
              <a:t>8.  </a:t>
            </a:r>
            <a:r>
              <a:rPr lang="en-US" sz="1000">
                <a:solidFill>
                  <a:srgbClr val="23291F"/>
                </a:solidFill>
                <a:latin typeface="Calibri"/>
                <a:ea typeface="Calibri"/>
                <a:cs typeface="Calibri"/>
                <a:sym typeface="Calibri"/>
              </a:rPr>
              <a:t>Mosconi, L. (2018). The XX brain: The groundbreaking science empowering women to maximize cognitive health and prevent Alzheimer's disease. New York, NY: Avery.</a:t>
            </a:r>
          </a:p>
        </p:txBody>
      </p:sp>
      <p:sp>
        <p:nvSpPr>
          <p:cNvPr id="330" name="CloseBookend"/>
          <p:cNvSpPr txBox="1"/>
          <p:nvPr/>
        </p:nvSpPr>
        <p:spPr>
          <a:xfrm>
            <a:off x="609600" y="5760000"/>
            <a:ext cx="10900000" cy="560000"/>
          </a:xfrm>
          <a:prstGeom prst="rect">
            <a:avLst/>
          </a:prstGeom>
          <a:solidFill>
            <a:srgbClr val="2A4B3A"/>
          </a:solidFill>
          <a:ln w="12700">
            <a:noFill/>
          </a:ln>
        </p:spPr>
        <p:txBody>
          <a:bodyPr wrap="square" lIns="91440" tIns="54720" rIns="91440" bIns="54720" anchor="ctr">
            <a:noAutofit/>
          </a:bodyPr>
          <a:lstStyle/>
          <a:p>
            <a:pPr marL="0" indent="0" algn="l">
              <a:lnSpc>
                <a:spcPct val="106000"/>
              </a:lnSpc>
              <a:spcBef>
                <a:spcPts val="0"/>
              </a:spcBef>
              <a:spcAft>
                <a:spcPts val="0"/>
              </a:spcAft>
              <a:buNone/>
            </a:pPr>
            <a:r>
              <a:rPr lang="en-US" sz="1050">
                <a:solidFill>
                  <a:srgbClr val="FFFFFF"/>
                </a:solidFill>
                <a:latin typeface="Calibri"/>
                <a:ea typeface="Calibri"/>
                <a:cs typeface="Calibri"/>
                <a:sym typeface="Calibri"/>
              </a:rPr>
              <a:t>This is the Autonomic layer of your Stack, where a calmer nervous system lets the whole metabolism settle and do its work.   </a:t>
            </a:r>
            <a:r>
              <a:rPr lang="en-US" sz="1050" i="1">
                <a:solidFill>
                  <a:srgbClr val="C4A35A"/>
                </a:solidFill>
                <a:latin typeface="Calibri"/>
                <a:ea typeface="Calibri"/>
                <a:cs typeface="Calibri"/>
                <a:sym typeface="Calibri"/>
              </a:rPr>
              <a:t>Where do you start? Find your segment, and the Stack meets you there.</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3" name="HeaderBar"/>
          <p:cNvSpPr txBox="1"/>
          <p:nvPr/>
        </p:nvSpPr>
        <p:spPr>
          <a:xfrm>
            <a:off x="0" y="0"/>
            <a:ext cx="12192000" cy="634000"/>
          </a:xfrm>
          <a:prstGeom prst="rect">
            <a:avLst/>
          </a:prstGeom>
          <a:solidFill>
            <a:srgbClr val="2A4B3A"/>
          </a:solidFill>
          <a:ln w="12700">
            <a:noFill/>
          </a:ln>
        </p:spPr>
        <p:txBody>
          <a:bodyPr wrap="square" lIns="91440" tIns="54720" rIns="91440" bIns="54720" anchor="t">
            <a:noAutofit/>
          </a:bodyPr>
          <a:lstStyle/>
        </p:txBody>
      </p:sp>
      <p:sp>
        <p:nvSpPr>
          <p:cNvPr id="4" name="BrandName"/>
          <p:cNvSpPr txBox="1"/>
          <p:nvPr/>
        </p:nvSpPr>
        <p:spPr>
          <a:xfrm>
            <a:off x="219456" y="73152"/>
            <a:ext cx="2731008" cy="367000"/>
          </a:xfrm>
          <a:prstGeom prst="rect">
            <a:avLst/>
          </a:prstGeom>
          <a:noFill/>
          <a:ln w="12700">
            <a:noFill/>
          </a:ln>
        </p:spPr>
        <p:txBody>
          <a:bodyPr wrap="square" lIns="0" tIns="0" rIns="0" bIns="0" anchor="b">
            <a:noAutofit/>
          </a:bodyPr>
          <a:lstStyle/>
          <a:p>
            <a:pPr marL="0" indent="0" algn="l">
              <a:spcBef>
                <a:spcPts val="0"/>
              </a:spcBef>
              <a:spcAft>
                <a:spcPts val="0"/>
              </a:spcAft>
              <a:buNone/>
            </a:pPr>
            <a:r>
              <a:rPr lang="en-US" sz="1100" b="1" spc="80">
                <a:solidFill>
                  <a:srgbClr val="FFFFFF"/>
                </a:solidFill>
                <a:latin typeface="Calibri"/>
                <a:ea typeface="Calibri"/>
                <a:cs typeface="Calibri"/>
                <a:sym typeface="Calibri"/>
              </a:rPr>
              <a:t>OWN YOUR STACK™</a:t>
            </a:r>
          </a:p>
        </p:txBody>
      </p:sp>
      <p:sp>
        <p:nvSpPr>
          <p:cNvPr id="5" name="BrandTag"/>
          <p:cNvSpPr txBox="1"/>
          <p:nvPr/>
        </p:nvSpPr>
        <p:spPr>
          <a:xfrm>
            <a:off x="219456" y="395000"/>
            <a:ext cx="2731008" cy="21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850">
                <a:solidFill>
                  <a:srgbClr val="C2DBCD"/>
                </a:solidFill>
                <a:latin typeface="Calibri"/>
                <a:ea typeface="Calibri"/>
                <a:cs typeface="Calibri"/>
                <a:sym typeface="Calibri"/>
              </a:rPr>
              <a:t>Body  ·  Brain  ·  Business</a:t>
            </a:r>
          </a:p>
        </p:txBody>
      </p:sp>
      <p:sp>
        <p:nvSpPr>
          <p:cNvPr id="6" name="Divider"/>
          <p:cNvSpPr txBox="1"/>
          <p:nvPr/>
        </p:nvSpPr>
        <p:spPr>
          <a:xfrm>
            <a:off x="2999232" y="73152"/>
            <a:ext cx="42672" cy="487680"/>
          </a:xfrm>
          <a:prstGeom prst="rect">
            <a:avLst/>
          </a:prstGeom>
          <a:solidFill>
            <a:srgbClr val="C4A35A"/>
          </a:solidFill>
          <a:ln w="12700">
            <a:noFill/>
          </a:ln>
        </p:spPr>
        <p:txBody>
          <a:bodyPr wrap="square" lIns="91440" tIns="54720" rIns="91440" bIns="54720" anchor="t">
            <a:noAutofit/>
          </a:bodyPr>
          <a:lstStyle/>
        </p:txBody>
      </p:sp>
      <p:sp>
        <p:nvSpPr>
          <p:cNvPr id="7" name="HeaderTitle"/>
          <p:cNvSpPr txBox="1"/>
          <p:nvPr/>
        </p:nvSpPr>
        <p:spPr>
          <a:xfrm>
            <a:off x="3169920" y="0"/>
            <a:ext cx="7241280" cy="634000"/>
          </a:xfrm>
          <a:prstGeom prst="rect">
            <a:avLst/>
          </a:prstGeom>
          <a:noFill/>
          <a:ln w="12700">
            <a:noFill/>
          </a:ln>
        </p:spPr>
        <p:txBody>
          <a:bodyPr wrap="square" lIns="0" tIns="0" rIns="0" bIns="0" anchor="ctr">
            <a:noAutofit/>
          </a:bodyPr>
          <a:lstStyle/>
          <a:p>
            <a:pPr marL="0" indent="0" algn="l">
              <a:spcBef>
                <a:spcPts val="0"/>
              </a:spcBef>
              <a:spcAft>
                <a:spcPts val="0"/>
              </a:spcAft>
              <a:buNone/>
            </a:pPr>
            <a:r>
              <a:rPr lang="en-US" sz="1400" b="1">
                <a:solidFill>
                  <a:srgbClr val="FFFFFF"/>
                </a:solidFill>
                <a:latin typeface="Georgia"/>
                <a:ea typeface="Georgia"/>
                <a:cs typeface="Georgia"/>
                <a:sym typeface="Georgia"/>
              </a:rPr>
              <a:t>Try This Week</a:t>
            </a:r>
          </a:p>
        </p:txBody>
      </p:sp>
      <p:sp>
        <p:nvSpPr>
          <p:cNvPr id="8" name="HeaderURL"/>
          <p:cNvSpPr txBox="1"/>
          <p:nvPr/>
        </p:nvSpPr>
        <p:spPr>
          <a:xfrm>
            <a:off x="10302240" y="0"/>
            <a:ext cx="1755648" cy="634000"/>
          </a:xfrm>
          <a:prstGeom prst="rect">
            <a:avLst/>
          </a:prstGeom>
          <a:noFill/>
          <a:ln w="12700">
            <a:noFill/>
          </a:ln>
        </p:spPr>
        <p:txBody>
          <a:bodyPr wrap="square" lIns="0" tIns="0" rIns="0" bIns="0" anchor="ctr">
            <a:noAutofit/>
          </a:bodyPr>
          <a:lstStyle/>
          <a:p>
            <a:pPr marL="0" indent="0" algn="r">
              <a:spcBef>
                <a:spcPts val="0"/>
              </a:spcBef>
              <a:spcAft>
                <a:spcPts val="0"/>
              </a:spcAft>
              <a:buNone/>
            </a:pPr>
            <a:r>
              <a:rPr lang="en-US" sz="850">
                <a:solidFill>
                  <a:srgbClr val="C2DBCD"/>
                </a:solidFill>
                <a:latin typeface="Calibri"/>
                <a:ea typeface="Calibri"/>
                <a:cs typeface="Calibri"/>
                <a:sym typeface="Calibri"/>
              </a:rPr>
              <a:t>saujanyavemuri.com</a:t>
            </a:r>
          </a:p>
        </p:txBody>
      </p:sp>
      <p:sp>
        <p:nvSpPr>
          <p:cNvPr id="9" name="RightBar"/>
          <p:cNvSpPr txBox="1"/>
          <p:nvPr/>
        </p:nvSpPr>
        <p:spPr>
          <a:xfrm>
            <a:off x="12118848" y="0"/>
            <a:ext cx="73152" cy="6858000"/>
          </a:xfrm>
          <a:prstGeom prst="rect">
            <a:avLst/>
          </a:prstGeom>
          <a:solidFill>
            <a:srgbClr val="C4A35A"/>
          </a:solidFill>
          <a:ln w="12700">
            <a:noFill/>
          </a:ln>
        </p:spPr>
        <p:txBody>
          <a:bodyPr wrap="square" lIns="91440" tIns="54720" rIns="91440" bIns="54720" anchor="t">
            <a:noAutofit/>
          </a:bodyPr>
          <a:lstStyle/>
        </p:txBody>
      </p:sp>
      <p:sp>
        <p:nvSpPr>
          <p:cNvPr id="10" name="FooterBar"/>
          <p:cNvSpPr txBox="1"/>
          <p:nvPr/>
        </p:nvSpPr>
        <p:spPr>
          <a:xfrm>
            <a:off x="0" y="6566000"/>
            <a:ext cx="12192000" cy="292000"/>
          </a:xfrm>
          <a:prstGeom prst="rect">
            <a:avLst/>
          </a:prstGeom>
          <a:solidFill>
            <a:srgbClr val="2A4B3A"/>
          </a:solidFill>
          <a:ln w="12700">
            <a:noFill/>
          </a:ln>
        </p:spPr>
        <p:txBody>
          <a:bodyPr wrap="square" lIns="91440" tIns="54720" rIns="91440" bIns="54720" anchor="t">
            <a:noAutofit/>
          </a:bodyPr>
          <a:lstStyle/>
        </p:txBody>
      </p:sp>
      <p:sp>
        <p:nvSpPr>
          <p:cNvPr id="11" name="FooterText"/>
          <p:cNvSpPr txBox="1"/>
          <p:nvPr/>
        </p:nvSpPr>
        <p:spPr>
          <a:xfrm>
            <a:off x="0" y="6566000"/>
            <a:ext cx="12118848" cy="292000"/>
          </a:xfrm>
          <a:prstGeom prst="rect">
            <a:avLst/>
          </a:prstGeom>
          <a:noFill/>
          <a:ln w="12700">
            <a:noFill/>
          </a:ln>
        </p:spPr>
        <p:txBody>
          <a:bodyPr wrap="square" lIns="0" tIns="0" rIns="0" bIns="0" anchor="ctr">
            <a:noAutofit/>
          </a:bodyPr>
          <a:lstStyle/>
          <a:p>
            <a:pPr marL="0" indent="0" algn="ctr">
              <a:spcBef>
                <a:spcPts val="0"/>
              </a:spcBef>
              <a:spcAft>
                <a:spcPts val="0"/>
              </a:spcAft>
              <a:buNone/>
            </a:pPr>
            <a:r>
              <a:rPr lang="en-US" sz="900">
                <a:solidFill>
                  <a:srgbClr val="C2DBCD"/>
                </a:solidFill>
                <a:latin typeface="Calibri"/>
                <a:ea typeface="Calibri"/>
                <a:cs typeface="Calibri"/>
                <a:sym typeface="Calibri"/>
              </a:rPr>
              <a:t>Menopause &amp; Metabolic Health  ·  saujanyavemuri.com</a:t>
            </a:r>
          </a:p>
        </p:txBody>
      </p:sp>
      <p:sp>
        <p:nvSpPr>
          <p:cNvPr id="300" name="MicroKicker"/>
          <p:cNvSpPr txBox="1"/>
          <p:nvPr/>
        </p:nvSpPr>
        <p:spPr>
          <a:xfrm>
            <a:off x="609600" y="1100000"/>
            <a:ext cx="10900000" cy="36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1100" b="1" spc="120">
                <a:solidFill>
                  <a:srgbClr val="C4A35A"/>
                </a:solidFill>
                <a:latin typeface="Calibri"/>
                <a:ea typeface="Calibri"/>
                <a:cs typeface="Calibri"/>
                <a:sym typeface="Calibri"/>
              </a:rPr>
              <a:t>YOUR MICRO-EXPERIMENT  ·  AUTONOMIC</a:t>
            </a:r>
          </a:p>
        </p:txBody>
      </p:sp>
      <p:sp>
        <p:nvSpPr>
          <p:cNvPr id="301" name="MicroTitle"/>
          <p:cNvSpPr txBox="1"/>
          <p:nvPr/>
        </p:nvSpPr>
        <p:spPr>
          <a:xfrm>
            <a:off x="609600" y="1520000"/>
            <a:ext cx="10900000" cy="82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0"/>
              </a:spcAft>
              <a:buNone/>
            </a:pPr>
            <a:r>
              <a:rPr lang="en-US" sz="2800" b="1">
                <a:solidFill>
                  <a:srgbClr val="2A4B3A"/>
                </a:solidFill>
                <a:latin typeface="Georgia"/>
                <a:ea typeface="Georgia"/>
                <a:cs typeface="Georgia"/>
                <a:sym typeface="Georgia"/>
              </a:rPr>
              <a:t>Give the body one cue of safety a day</a:t>
            </a:r>
          </a:p>
        </p:txBody>
      </p:sp>
      <p:sp>
        <p:nvSpPr>
          <p:cNvPr id="311" name="MicroIntro"/>
          <p:cNvSpPr txBox="1"/>
          <p:nvPr/>
        </p:nvSpPr>
        <p:spPr>
          <a:xfrm>
            <a:off x="609600" y="2440000"/>
            <a:ext cx="10900000" cy="560000"/>
          </a:xfrm>
          <a:prstGeom prst="rect">
            <a:avLst/>
          </a:prstGeom>
          <a:noFill/>
          <a:ln w="12700">
            <a:noFill/>
          </a:ln>
        </p:spPr>
        <p:txBody>
          <a:bodyPr wrap="square" lIns="0" tIns="0" rIns="0" bIns="0" anchor="t">
            <a:noAutofit/>
          </a:bodyPr>
          <a:lstStyle/>
          <a:p>
            <a:pPr marL="0" indent="0" algn="l">
              <a:lnSpc>
                <a:spcPct val="112000"/>
              </a:lnSpc>
              <a:spcBef>
                <a:spcPts val="0"/>
              </a:spcBef>
              <a:spcAft>
                <a:spcPts val="0"/>
              </a:spcAft>
              <a:buNone/>
            </a:pPr>
            <a:r>
              <a:rPr lang="en-US" sz="1500">
                <a:solidFill>
                  <a:srgbClr val="23291F"/>
                </a:solidFill>
                <a:latin typeface="Calibri"/>
                <a:ea typeface="Calibri"/>
                <a:cs typeface="Calibri"/>
                <a:sym typeface="Calibri"/>
              </a:rPr>
              <a:t>This week, pick one of the four practices and use it once a day, especially in the moments the storm rises. You are teaching the nervous system, in real time, that it is safe.</a:t>
            </a:r>
          </a:p>
        </p:txBody>
      </p:sp>
      <p:sp>
        <p:nvSpPr>
          <p:cNvPr id="312" name="MicroBox"/>
          <p:cNvSpPr txBox="1"/>
          <p:nvPr/>
        </p:nvSpPr>
        <p:spPr>
          <a:xfrm>
            <a:off x="609600" y="3140000"/>
            <a:ext cx="10900000" cy="2080000"/>
          </a:xfrm>
          <a:prstGeom prst="rect">
            <a:avLst/>
          </a:prstGeom>
          <a:solidFill>
            <a:srgbClr val="F5F2EB"/>
          </a:solidFill>
          <a:ln w="12700">
            <a:solidFill>
              <a:srgbClr val="C4A35A"/>
            </a:solidFill>
          </a:ln>
        </p:spPr>
        <p:txBody>
          <a:bodyPr wrap="square" lIns="91440" tIns="54720" rIns="91440" bIns="54720" anchor="ctr">
            <a:noAutofit/>
          </a:bodyPr>
          <a:lstStyle/>
          <a:p>
            <a:pPr marL="0" indent="0" algn="l">
              <a:lnSpc>
                <a:spcPct val="108000"/>
              </a:lnSpc>
              <a:spcBef>
                <a:spcPts val="0"/>
              </a:spcBef>
              <a:spcAft>
                <a:spcPts val="300"/>
              </a:spcAft>
              <a:buNone/>
            </a:pPr>
            <a:r>
              <a:rPr lang="en-US" sz="1450" b="1">
                <a:solidFill>
                  <a:srgbClr val="2A4B3A"/>
                </a:solidFill>
                <a:latin typeface="Calibri"/>
                <a:ea typeface="Calibri"/>
                <a:cs typeface="Calibri"/>
                <a:sym typeface="Calibri"/>
              </a:rPr>
              <a:t>Arm Tracing   </a:t>
            </a:r>
            <a:r>
              <a:rPr lang="en-US" sz="1450">
                <a:solidFill>
                  <a:srgbClr val="23291F"/>
                </a:solidFill>
                <a:latin typeface="Calibri"/>
                <a:ea typeface="Calibri"/>
                <a:cs typeface="Calibri"/>
                <a:sym typeface="Calibri"/>
              </a:rPr>
              <a:t>answer stress with slow, gentle touch along the arm.</a:t>
            </a:r>
          </a:p>
          <a:p>
            <a:pPr marL="0" indent="0" algn="l">
              <a:lnSpc>
                <a:spcPct val="108000"/>
              </a:lnSpc>
              <a:spcBef>
                <a:spcPts val="0"/>
              </a:spcBef>
              <a:spcAft>
                <a:spcPts val="300"/>
              </a:spcAft>
              <a:buNone/>
            </a:pPr>
            <a:r>
              <a:rPr lang="en-US" sz="1450" b="1">
                <a:solidFill>
                  <a:srgbClr val="2A4B3A"/>
                </a:solidFill>
                <a:latin typeface="Calibri"/>
                <a:ea typeface="Calibri"/>
                <a:cs typeface="Calibri"/>
                <a:sym typeface="Calibri"/>
              </a:rPr>
              <a:t>Neck Release   </a:t>
            </a:r>
            <a:r>
              <a:rPr lang="en-US" sz="1450">
                <a:solidFill>
                  <a:srgbClr val="23291F"/>
                </a:solidFill>
                <a:latin typeface="Calibri"/>
                <a:ea typeface="Calibri"/>
                <a:cs typeface="Calibri"/>
                <a:sym typeface="Calibri"/>
              </a:rPr>
              <a:t>ease the SCM muscle to stimulate the vagal pathway.</a:t>
            </a:r>
          </a:p>
          <a:p>
            <a:pPr marL="0" indent="0" algn="l">
              <a:lnSpc>
                <a:spcPct val="108000"/>
              </a:lnSpc>
              <a:spcBef>
                <a:spcPts val="0"/>
              </a:spcBef>
              <a:spcAft>
                <a:spcPts val="300"/>
              </a:spcAft>
              <a:buNone/>
            </a:pPr>
            <a:r>
              <a:rPr lang="en-US" sz="1450" b="1">
                <a:solidFill>
                  <a:srgbClr val="2A4B3A"/>
                </a:solidFill>
                <a:latin typeface="Calibri"/>
                <a:ea typeface="Calibri"/>
                <a:cs typeface="Calibri"/>
                <a:sym typeface="Calibri"/>
              </a:rPr>
              <a:t>Grounded Breathing   </a:t>
            </a:r>
            <a:r>
              <a:rPr lang="en-US" sz="1450">
                <a:solidFill>
                  <a:srgbClr val="23291F"/>
                </a:solidFill>
                <a:latin typeface="Calibri"/>
                <a:ea typeface="Calibri"/>
                <a:cs typeface="Calibri"/>
                <a:sym typeface="Calibri"/>
              </a:rPr>
              <a:t>pair each breath with the feeling of contact and weight.</a:t>
            </a:r>
          </a:p>
          <a:p>
            <a:pPr marL="0" indent="0" algn="l">
              <a:lnSpc>
                <a:spcPct val="108000"/>
              </a:lnSpc>
              <a:spcBef>
                <a:spcPts val="0"/>
              </a:spcBef>
              <a:spcAft>
                <a:spcPts val="300"/>
              </a:spcAft>
              <a:buNone/>
            </a:pPr>
            <a:r>
              <a:rPr lang="en-US" sz="1450" b="1">
                <a:solidFill>
                  <a:srgbClr val="2A4B3A"/>
                </a:solidFill>
                <a:latin typeface="Calibri"/>
                <a:ea typeface="Calibri"/>
                <a:cs typeface="Calibri"/>
                <a:sym typeface="Calibri"/>
              </a:rPr>
              <a:t>Orienting   </a:t>
            </a:r>
            <a:r>
              <a:rPr lang="en-US" sz="1450">
                <a:solidFill>
                  <a:srgbClr val="23291F"/>
                </a:solidFill>
                <a:latin typeface="Calibri"/>
                <a:ea typeface="Calibri"/>
                <a:cs typeface="Calibri"/>
                <a:sym typeface="Calibri"/>
              </a:rPr>
              <a:t>let the eyes slowly scan the room and confirm you are safe right now.</a:t>
            </a:r>
          </a:p>
        </p:txBody>
      </p:sp>
      <p:sp>
        <p:nvSpPr>
          <p:cNvPr id="314" name="MicroCaption"/>
          <p:cNvSpPr txBox="1"/>
          <p:nvPr/>
        </p:nvSpPr>
        <p:spPr>
          <a:xfrm>
            <a:off x="609600" y="5360000"/>
            <a:ext cx="10900000" cy="460000"/>
          </a:xfrm>
          <a:prstGeom prst="rect">
            <a:avLst/>
          </a:prstGeom>
          <a:noFill/>
          <a:ln w="12700">
            <a:noFill/>
          </a:ln>
        </p:spPr>
        <p:txBody>
          <a:bodyPr wrap="square" lIns="0" tIns="0" rIns="0" bIns="0" anchor="t">
            <a:noAutofit/>
          </a:bodyPr>
          <a:lstStyle/>
          <a:p>
            <a:pPr marL="0" indent="0" algn="l">
              <a:lnSpc>
                <a:spcPct val="110000"/>
              </a:lnSpc>
              <a:spcBef>
                <a:spcPts val="0"/>
              </a:spcBef>
              <a:spcAft>
                <a:spcPts val="0"/>
              </a:spcAft>
              <a:buNone/>
            </a:pPr>
            <a:r>
              <a:rPr lang="en-US" sz="1300">
                <a:solidFill>
                  <a:srgbClr val="5A8A72"/>
                </a:solidFill>
                <a:latin typeface="Calibri"/>
                <a:ea typeface="Calibri"/>
                <a:cs typeface="Calibri"/>
                <a:sym typeface="Calibri"/>
              </a:rPr>
              <a:t>Validation comes first, regulation comes next. At the end of the week, write one line on which practice your body answered to, and why.</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a:xfrm>
          <a:off x="0" y="0"/>
          <a:ext cx="0" cy="0"/>
          <a:chOff x="0" y="0"/>
          <a:chExt cx="0" cy="0"/>
        </a:xfrm>
      </p:grpSpPr>
      <p:sp>
        <p:nvSpPr>
          <p:cNvPr id="3" name="HeaderBar"/>
          <p:cNvSpPr txBox="1"/>
          <p:nvPr/>
        </p:nvSpPr>
        <p:spPr>
          <a:xfrm>
            <a:off x="0" y="0"/>
            <a:ext cx="12192000" cy="634000"/>
          </a:xfrm>
          <a:prstGeom prst="rect">
            <a:avLst/>
          </a:prstGeom>
          <a:solidFill>
            <a:srgbClr val="2A4B3A"/>
          </a:solidFill>
          <a:ln w="12700">
            <a:noFill/>
          </a:ln>
        </p:spPr>
        <p:txBody>
          <a:bodyPr wrap="square" lIns="91440" tIns="54720" rIns="91440" bIns="54720" anchor="t">
            <a:noAutofit/>
          </a:bodyPr>
          <a:lstStyle/>
        </p:txBody>
      </p:sp>
      <p:sp>
        <p:nvSpPr>
          <p:cNvPr id="4" name="BrandName"/>
          <p:cNvSpPr txBox="1"/>
          <p:nvPr/>
        </p:nvSpPr>
        <p:spPr>
          <a:xfrm>
            <a:off x="219456" y="73152"/>
            <a:ext cx="2731008" cy="367000"/>
          </a:xfrm>
          <a:prstGeom prst="rect">
            <a:avLst/>
          </a:prstGeom>
          <a:noFill/>
          <a:ln w="12700">
            <a:noFill/>
          </a:ln>
        </p:spPr>
        <p:txBody>
          <a:bodyPr wrap="square" lIns="0" tIns="0" rIns="0" bIns="0" anchor="b">
            <a:noAutofit/>
          </a:bodyPr>
          <a:lstStyle/>
          <a:p>
            <a:pPr marL="0" indent="0" algn="l">
              <a:spcBef>
                <a:spcPts val="0"/>
              </a:spcBef>
              <a:spcAft>
                <a:spcPts val="0"/>
              </a:spcAft>
              <a:buNone/>
            </a:pPr>
            <a:r>
              <a:rPr lang="en-US" sz="1100" b="1" spc="80">
                <a:solidFill>
                  <a:srgbClr val="FFFFFF"/>
                </a:solidFill>
                <a:latin typeface="Calibri"/>
                <a:ea typeface="Calibri"/>
                <a:cs typeface="Calibri"/>
                <a:sym typeface="Calibri"/>
              </a:rPr>
              <a:t>OWN YOUR STACK™</a:t>
            </a:r>
          </a:p>
        </p:txBody>
      </p:sp>
      <p:sp>
        <p:nvSpPr>
          <p:cNvPr id="5" name="BrandTag"/>
          <p:cNvSpPr txBox="1"/>
          <p:nvPr/>
        </p:nvSpPr>
        <p:spPr>
          <a:xfrm>
            <a:off x="219456" y="395000"/>
            <a:ext cx="2731008" cy="21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850">
                <a:solidFill>
                  <a:srgbClr val="C2DBCD"/>
                </a:solidFill>
                <a:latin typeface="Calibri"/>
                <a:ea typeface="Calibri"/>
                <a:cs typeface="Calibri"/>
                <a:sym typeface="Calibri"/>
              </a:rPr>
              <a:t>Body  ·  Brain  ·  Business</a:t>
            </a:r>
          </a:p>
        </p:txBody>
      </p:sp>
      <p:sp>
        <p:nvSpPr>
          <p:cNvPr id="6" name="Divider"/>
          <p:cNvSpPr txBox="1"/>
          <p:nvPr/>
        </p:nvSpPr>
        <p:spPr>
          <a:xfrm>
            <a:off x="2999232" y="73152"/>
            <a:ext cx="42672" cy="487680"/>
          </a:xfrm>
          <a:prstGeom prst="rect">
            <a:avLst/>
          </a:prstGeom>
          <a:solidFill>
            <a:srgbClr val="C4A35A"/>
          </a:solidFill>
          <a:ln w="12700">
            <a:noFill/>
          </a:ln>
        </p:spPr>
        <p:txBody>
          <a:bodyPr wrap="square" lIns="91440" tIns="54720" rIns="91440" bIns="54720" anchor="t">
            <a:noAutofit/>
          </a:bodyPr>
          <a:lstStyle/>
        </p:txBody>
      </p:sp>
      <p:sp>
        <p:nvSpPr>
          <p:cNvPr id="7" name="HeaderTitle"/>
          <p:cNvSpPr txBox="1"/>
          <p:nvPr/>
        </p:nvSpPr>
        <p:spPr>
          <a:xfrm>
            <a:off x="3169920" y="0"/>
            <a:ext cx="7241280" cy="634000"/>
          </a:xfrm>
          <a:prstGeom prst="rect">
            <a:avLst/>
          </a:prstGeom>
          <a:noFill/>
          <a:ln w="12700">
            <a:noFill/>
          </a:ln>
        </p:spPr>
        <p:txBody>
          <a:bodyPr wrap="square" lIns="0" tIns="0" rIns="0" bIns="0" anchor="ctr">
            <a:noAutofit/>
          </a:bodyPr>
          <a:lstStyle/>
          <a:p>
            <a:pPr marL="0" indent="0" algn="l">
              <a:spcBef>
                <a:spcPts val="0"/>
              </a:spcBef>
              <a:spcAft>
                <a:spcPts val="0"/>
              </a:spcAft>
              <a:buNone/>
            </a:pPr>
            <a:r>
              <a:rPr lang="en-US" sz="1400" b="1">
                <a:solidFill>
                  <a:srgbClr val="FFFFFF"/>
                </a:solidFill>
                <a:latin typeface="Georgia"/>
                <a:ea typeface="Georgia"/>
                <a:cs typeface="Georgia"/>
                <a:sym typeface="Georgia"/>
              </a:rPr>
              <a:t>Sources</a:t>
            </a:r>
          </a:p>
        </p:txBody>
      </p:sp>
      <p:sp>
        <p:nvSpPr>
          <p:cNvPr id="8" name="HeaderURL"/>
          <p:cNvSpPr txBox="1"/>
          <p:nvPr/>
        </p:nvSpPr>
        <p:spPr>
          <a:xfrm>
            <a:off x="10302240" y="0"/>
            <a:ext cx="1755648" cy="634000"/>
          </a:xfrm>
          <a:prstGeom prst="rect">
            <a:avLst/>
          </a:prstGeom>
          <a:noFill/>
          <a:ln w="12700">
            <a:noFill/>
          </a:ln>
        </p:spPr>
        <p:txBody>
          <a:bodyPr wrap="square" lIns="0" tIns="0" rIns="0" bIns="0" anchor="ctr">
            <a:noAutofit/>
          </a:bodyPr>
          <a:lstStyle/>
          <a:p>
            <a:pPr marL="0" indent="0" algn="r">
              <a:spcBef>
                <a:spcPts val="0"/>
              </a:spcBef>
              <a:spcAft>
                <a:spcPts val="0"/>
              </a:spcAft>
              <a:buNone/>
            </a:pPr>
            <a:r>
              <a:rPr lang="en-US" sz="850">
                <a:solidFill>
                  <a:srgbClr val="C2DBCD"/>
                </a:solidFill>
                <a:latin typeface="Calibri"/>
                <a:ea typeface="Calibri"/>
                <a:cs typeface="Calibri"/>
                <a:sym typeface="Calibri"/>
              </a:rPr>
              <a:t>saujanyavemuri.com</a:t>
            </a:r>
          </a:p>
        </p:txBody>
      </p:sp>
      <p:sp>
        <p:nvSpPr>
          <p:cNvPr id="9" name="RightBar"/>
          <p:cNvSpPr txBox="1"/>
          <p:nvPr/>
        </p:nvSpPr>
        <p:spPr>
          <a:xfrm>
            <a:off x="12118848" y="0"/>
            <a:ext cx="73152" cy="6858000"/>
          </a:xfrm>
          <a:prstGeom prst="rect">
            <a:avLst/>
          </a:prstGeom>
          <a:solidFill>
            <a:srgbClr val="C4A35A"/>
          </a:solidFill>
          <a:ln w="12700">
            <a:noFill/>
          </a:ln>
        </p:spPr>
        <p:txBody>
          <a:bodyPr wrap="square" lIns="91440" tIns="54720" rIns="91440" bIns="54720" anchor="t">
            <a:noAutofit/>
          </a:bodyPr>
          <a:lstStyle/>
        </p:txBody>
      </p:sp>
      <p:sp>
        <p:nvSpPr>
          <p:cNvPr id="10" name="FooterBar"/>
          <p:cNvSpPr txBox="1"/>
          <p:nvPr/>
        </p:nvSpPr>
        <p:spPr>
          <a:xfrm>
            <a:off x="0" y="6566000"/>
            <a:ext cx="12192000" cy="292000"/>
          </a:xfrm>
          <a:prstGeom prst="rect">
            <a:avLst/>
          </a:prstGeom>
          <a:solidFill>
            <a:srgbClr val="2A4B3A"/>
          </a:solidFill>
          <a:ln w="12700">
            <a:noFill/>
          </a:ln>
        </p:spPr>
        <p:txBody>
          <a:bodyPr wrap="square" lIns="91440" tIns="54720" rIns="91440" bIns="54720" anchor="t">
            <a:noAutofit/>
          </a:bodyPr>
          <a:lstStyle/>
        </p:txBody>
      </p:sp>
      <p:sp>
        <p:nvSpPr>
          <p:cNvPr id="11" name="FooterText"/>
          <p:cNvSpPr txBox="1"/>
          <p:nvPr/>
        </p:nvSpPr>
        <p:spPr>
          <a:xfrm>
            <a:off x="0" y="6566000"/>
            <a:ext cx="12118848" cy="292000"/>
          </a:xfrm>
          <a:prstGeom prst="rect">
            <a:avLst/>
          </a:prstGeom>
          <a:noFill/>
          <a:ln w="12700">
            <a:noFill/>
          </a:ln>
        </p:spPr>
        <p:txBody>
          <a:bodyPr wrap="square" lIns="0" tIns="0" rIns="0" bIns="0" anchor="ctr">
            <a:noAutofit/>
          </a:bodyPr>
          <a:lstStyle/>
          <a:p>
            <a:pPr marL="0" indent="0" algn="ctr">
              <a:spcBef>
                <a:spcPts val="0"/>
              </a:spcBef>
              <a:spcAft>
                <a:spcPts val="0"/>
              </a:spcAft>
              <a:buNone/>
            </a:pPr>
            <a:r>
              <a:rPr lang="en-US" sz="900">
                <a:solidFill>
                  <a:srgbClr val="C2DBCD"/>
                </a:solidFill>
                <a:latin typeface="Calibri"/>
                <a:ea typeface="Calibri"/>
                <a:cs typeface="Calibri"/>
                <a:sym typeface="Calibri"/>
              </a:rPr>
              <a:t>Menopause &amp; Metabolic Health  ·  saujanyavemuri.com</a:t>
            </a:r>
          </a:p>
        </p:txBody>
      </p:sp>
      <p:sp>
        <p:nvSpPr>
          <p:cNvPr id="300" name="RefKicker"/>
          <p:cNvSpPr txBox="1"/>
          <p:nvPr/>
        </p:nvSpPr>
        <p:spPr>
          <a:xfrm>
            <a:off x="609600" y="980000"/>
            <a:ext cx="10900000" cy="360000"/>
          </a:xfrm>
          <a:prstGeom prst="rect">
            <a:avLst/>
          </a:prstGeom>
          <a:noFill/>
          <a:ln w="12700">
            <a:noFill/>
          </a:ln>
        </p:spPr>
        <p:txBody>
          <a:bodyPr wrap="square" lIns="0" tIns="0" rIns="0" bIns="0" anchor="t">
            <a:noAutofit/>
          </a:bodyPr>
          <a:lstStyle/>
          <a:p>
            <a:pPr marL="0" indent="0" algn="l">
              <a:spcBef>
                <a:spcPts val="0"/>
              </a:spcBef>
              <a:spcAft>
                <a:spcPts val="0"/>
              </a:spcAft>
              <a:buNone/>
            </a:pPr>
            <a:r>
              <a:rPr lang="en-US" sz="1100" b="1" spc="120">
                <a:solidFill>
                  <a:srgbClr val="C4A35A"/>
                </a:solidFill>
                <a:latin typeface="Calibri"/>
                <a:ea typeface="Calibri"/>
                <a:cs typeface="Calibri"/>
                <a:sym typeface="Calibri"/>
              </a:rPr>
              <a:t>YOUR STACK  ·  AUTONOMIC</a:t>
            </a:r>
          </a:p>
        </p:txBody>
      </p:sp>
      <p:sp>
        <p:nvSpPr>
          <p:cNvPr id="301" name="RefTitle"/>
          <p:cNvSpPr txBox="1"/>
          <p:nvPr/>
        </p:nvSpPr>
        <p:spPr>
          <a:xfrm>
            <a:off x="609600" y="1360000"/>
            <a:ext cx="10900000" cy="560000"/>
          </a:xfrm>
          <a:prstGeom prst="rect">
            <a:avLst/>
          </a:prstGeom>
          <a:noFill/>
          <a:ln w="12700">
            <a:noFill/>
          </a:ln>
        </p:spPr>
        <p:txBody>
          <a:bodyPr wrap="square" lIns="0" tIns="0" rIns="0" bIns="0" anchor="t">
            <a:noAutofit/>
          </a:bodyPr>
          <a:lstStyle/>
          <a:p>
            <a:pPr marL="0" indent="0" algn="l">
              <a:lnSpc>
                <a:spcPct val="102000"/>
              </a:lnSpc>
              <a:spcBef>
                <a:spcPts val="0"/>
              </a:spcBef>
              <a:spcAft>
                <a:spcPts val="0"/>
              </a:spcAft>
              <a:buNone/>
            </a:pPr>
            <a:r>
              <a:rPr lang="en-US" sz="2400" b="1">
                <a:solidFill>
                  <a:srgbClr val="2A4B3A"/>
                </a:solidFill>
                <a:latin typeface="Georgia"/>
                <a:ea typeface="Georgia"/>
                <a:cs typeface="Georgia"/>
                <a:sym typeface="Georgia"/>
              </a:rPr>
              <a:t>The evidence behind this module</a:t>
            </a:r>
          </a:p>
        </p:txBody>
      </p:sp>
      <p:sp>
        <p:nvSpPr>
          <p:cNvPr id="302" name="RefSubtitle"/>
          <p:cNvSpPr txBox="1"/>
          <p:nvPr/>
        </p:nvSpPr>
        <p:spPr>
          <a:xfrm>
            <a:off x="609600" y="1980000"/>
            <a:ext cx="10900000" cy="520000"/>
          </a:xfrm>
          <a:prstGeom prst="rect">
            <a:avLst/>
          </a:prstGeom>
          <a:noFill/>
          <a:ln w="12700">
            <a:noFill/>
          </a:ln>
        </p:spPr>
        <p:txBody>
          <a:bodyPr wrap="square" lIns="0" tIns="0" rIns="0" bIns="0" anchor="t">
            <a:noAutofit/>
          </a:bodyPr>
          <a:lstStyle/>
          <a:p>
            <a:pPr marL="0" indent="0" algn="l">
              <a:lnSpc>
                <a:spcPct val="108000"/>
              </a:lnSpc>
              <a:spcBef>
                <a:spcPts val="0"/>
              </a:spcBef>
              <a:spcAft>
                <a:spcPts val="0"/>
              </a:spcAft>
              <a:buNone/>
            </a:pPr>
            <a:r>
              <a:rPr lang="en-US" sz="1200" i="1">
                <a:solidFill>
                  <a:srgbClr val="5A8A72"/>
                </a:solidFill>
                <a:latin typeface="Calibri"/>
                <a:ea typeface="Calibri"/>
                <a:cs typeface="Calibri"/>
                <a:sym typeface="Calibri"/>
              </a:rPr>
              <a:t>The polyvagal lens draws on Porges' work. Reading and reference list compiled by Elizabeth Bromley. Verify and cite at the source.</a:t>
            </a:r>
          </a:p>
        </p:txBody>
      </p:sp>
      <p:sp>
        <p:nvSpPr>
          <p:cNvPr id="320" name="RefColL"/>
          <p:cNvSpPr txBox="1"/>
          <p:nvPr/>
        </p:nvSpPr>
        <p:spPr>
          <a:xfrm>
            <a:off x="609600" y="2640000"/>
            <a:ext cx="5400000" cy="290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1.  </a:t>
            </a:r>
            <a:r>
              <a:rPr lang="en-US" sz="1000">
                <a:solidFill>
                  <a:srgbClr val="23291F"/>
                </a:solidFill>
                <a:latin typeface="Calibri"/>
                <a:ea typeface="Calibri"/>
                <a:cs typeface="Calibri"/>
                <a:sym typeface="Calibri"/>
              </a:rPr>
              <a:t>Porges, S. W. (2011). The polyvagal theory: Neurophysiological foundations of emotions, attachment, communication, and self-regulation. New York, NY: W. W. Norton.</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2.  </a:t>
            </a:r>
            <a:r>
              <a:rPr lang="en-US" sz="1000">
                <a:solidFill>
                  <a:srgbClr val="23291F"/>
                </a:solidFill>
                <a:latin typeface="Calibri"/>
                <a:ea typeface="Calibri"/>
                <a:cs typeface="Calibri"/>
                <a:sym typeface="Calibri"/>
              </a:rPr>
              <a:t>Bosworth, A. (2020). Ketones for life: My journey through cancer and beyond. Independently published.</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3.  </a:t>
            </a:r>
            <a:r>
              <a:rPr lang="en-US" sz="1000">
                <a:solidFill>
                  <a:srgbClr val="23291F"/>
                </a:solidFill>
                <a:latin typeface="Calibri"/>
                <a:ea typeface="Calibri"/>
                <a:cs typeface="Calibri"/>
                <a:sym typeface="Calibri"/>
              </a:rPr>
              <a:t>Donnelly, C. (2022). Find your calm: Practical tools for managing stress and anxiety. London, UK: Green Tree.</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4.  </a:t>
            </a:r>
            <a:r>
              <a:rPr lang="en-US" sz="1000">
                <a:solidFill>
                  <a:srgbClr val="23291F"/>
                </a:solidFill>
                <a:latin typeface="Calibri"/>
                <a:ea typeface="Calibri"/>
                <a:cs typeface="Calibri"/>
                <a:sym typeface="Calibri"/>
              </a:rPr>
              <a:t>Ede, G. (2024). Change your diet, change your mind: A nutritional plan to improve mental health. New York, NY: HarperCollins.</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5.  </a:t>
            </a:r>
            <a:r>
              <a:rPr lang="en-US" sz="1000">
                <a:solidFill>
                  <a:srgbClr val="23291F"/>
                </a:solidFill>
                <a:latin typeface="Calibri"/>
                <a:ea typeface="Calibri"/>
                <a:cs typeface="Calibri"/>
                <a:sym typeface="Calibri"/>
              </a:rPr>
              <a:t>Kackley, M. B., et al. (2022). Menopause, metabolism, and exercise: Interactions and health implications. Current Opinion in Endocrinology, Diabetes and Obesity, 29(6), 525-532.</a:t>
            </a:r>
          </a:p>
        </p:txBody>
      </p:sp>
      <p:sp>
        <p:nvSpPr>
          <p:cNvPr id="321" name="RefColR"/>
          <p:cNvSpPr txBox="1"/>
          <p:nvPr/>
        </p:nvSpPr>
        <p:spPr>
          <a:xfrm>
            <a:off x="6209600" y="2640000"/>
            <a:ext cx="5400000" cy="2900000"/>
          </a:xfrm>
          <a:prstGeom prst="rect">
            <a:avLst/>
          </a:prstGeom>
          <a:noFill/>
          <a:ln w="12700">
            <a:noFill/>
          </a:ln>
        </p:spPr>
        <p:txBody>
          <a:bodyPr wrap="square" lIns="0" tIns="0" rIns="0" bIns="0" anchor="t">
            <a:noAutofit/>
          </a:bodyPr>
          <a:lstStyle/>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6.  </a:t>
            </a:r>
            <a:r>
              <a:rPr lang="en-US" sz="1000">
                <a:solidFill>
                  <a:srgbClr val="23291F"/>
                </a:solidFill>
                <a:latin typeface="Calibri"/>
                <a:ea typeface="Calibri"/>
                <a:cs typeface="Calibri"/>
                <a:sym typeface="Calibri"/>
              </a:rPr>
              <a:t>Kohrt, W. M., Malley, M. T., Dalsky, G. P., &amp; Holloszy, J. O. (1992). Body composition of healthy sedentary and trained, young and older men and women. Medicine &amp; Science in Sports &amp; Exercise, 24(7), 832-837.</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7.  </a:t>
            </a:r>
            <a:r>
              <a:rPr lang="en-US" sz="1000">
                <a:solidFill>
                  <a:srgbClr val="23291F"/>
                </a:solidFill>
                <a:latin typeface="Calibri"/>
                <a:ea typeface="Calibri"/>
                <a:cs typeface="Calibri"/>
                <a:sym typeface="Calibri"/>
              </a:rPr>
              <a:t>Kohrt, W. M., Bloomfield, S. A., Little, K. D., Nelson, M. E., &amp; Yingling, V. R. (2004). Physical activity and bone health. Medicine &amp; Science in Sports &amp; Exercise, 36(11), 1985-1996.</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8.  </a:t>
            </a:r>
            <a:r>
              <a:rPr lang="en-US" sz="1000">
                <a:solidFill>
                  <a:srgbClr val="23291F"/>
                </a:solidFill>
                <a:latin typeface="Calibri"/>
                <a:ea typeface="Calibri"/>
                <a:cs typeface="Calibri"/>
                <a:sym typeface="Calibri"/>
              </a:rPr>
              <a:t>Mosconi, L. (2017). Brain food: The surprising science of eating for cognitive power. New York, NY: Avery.</a:t>
            </a:r>
          </a:p>
          <a:p>
            <a:pPr marL="0" indent="0" algn="l">
              <a:lnSpc>
                <a:spcPct val="104000"/>
              </a:lnSpc>
              <a:spcBef>
                <a:spcPts val="0"/>
              </a:spcBef>
              <a:spcAft>
                <a:spcPts val="300"/>
              </a:spcAft>
              <a:buNone/>
            </a:pPr>
            <a:r>
              <a:rPr lang="en-US" sz="1000" b="1">
                <a:solidFill>
                  <a:srgbClr val="C4A35A"/>
                </a:solidFill>
                <a:latin typeface="Calibri"/>
                <a:ea typeface="Calibri"/>
                <a:cs typeface="Calibri"/>
                <a:sym typeface="Calibri"/>
              </a:rPr>
              <a:t>9.  </a:t>
            </a:r>
            <a:r>
              <a:rPr lang="en-US" sz="1000">
                <a:solidFill>
                  <a:srgbClr val="23291F"/>
                </a:solidFill>
                <a:latin typeface="Calibri"/>
                <a:ea typeface="Calibri"/>
                <a:cs typeface="Calibri"/>
                <a:sym typeface="Calibri"/>
              </a:rPr>
              <a:t>Mosconi, L. (2018). The XX brain: The groundbreaking science empowering women to maximize cognitive health and prevent Alzheimer's disease. New York, NY: Avery.</a:t>
            </a:r>
          </a:p>
        </p:txBody>
      </p:sp>
      <p:sp>
        <p:nvSpPr>
          <p:cNvPr id="330" name="CloseBookend"/>
          <p:cNvSpPr txBox="1"/>
          <p:nvPr/>
        </p:nvSpPr>
        <p:spPr>
          <a:xfrm>
            <a:off x="609600" y="5760000"/>
            <a:ext cx="10900000" cy="560000"/>
          </a:xfrm>
          <a:prstGeom prst="rect">
            <a:avLst/>
          </a:prstGeom>
          <a:solidFill>
            <a:srgbClr val="2A4B3A"/>
          </a:solidFill>
          <a:ln w="12700">
            <a:noFill/>
          </a:ln>
        </p:spPr>
        <p:txBody>
          <a:bodyPr wrap="square" lIns="91440" tIns="54720" rIns="91440" bIns="54720" anchor="ctr">
            <a:noAutofit/>
          </a:bodyPr>
          <a:lstStyle/>
          <a:p>
            <a:pPr marL="0" indent="0" algn="l">
              <a:lnSpc>
                <a:spcPct val="106000"/>
              </a:lnSpc>
              <a:spcBef>
                <a:spcPts val="0"/>
              </a:spcBef>
              <a:spcAft>
                <a:spcPts val="0"/>
              </a:spcAft>
              <a:buNone/>
            </a:pPr>
            <a:r>
              <a:rPr lang="en-US" sz="1050">
                <a:solidFill>
                  <a:srgbClr val="FFFFFF"/>
                </a:solidFill>
                <a:latin typeface="Calibri"/>
                <a:ea typeface="Calibri"/>
                <a:cs typeface="Calibri"/>
                <a:sym typeface="Calibri"/>
              </a:rPr>
              <a:t>This is the Autonomic layer of your Stack, where teaching the body safety lets every other layer finally do its work.   </a:t>
            </a:r>
            <a:r>
              <a:rPr lang="en-US" sz="1050" i="1">
                <a:solidFill>
                  <a:srgbClr val="C4A35A"/>
                </a:solidFill>
                <a:latin typeface="Calibri"/>
                <a:ea typeface="Calibri"/>
                <a:cs typeface="Calibri"/>
                <a:sym typeface="Calibri"/>
              </a:rPr>
              <a:t>Where do you start? Find your segment, and the Stack meets you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
        <p:cNvGrpSpPr/>
        <p:nvPr/>
      </p:nvGrpSpPr>
      <p:grpSpPr>
        <a:xfrm>
          <a:off x="0" y="0"/>
          <a:ext cx="0" cy="0"/>
          <a:chOff x="0" y="0"/>
          <a:chExt cx="0" cy="0"/>
        </a:xfrm>
      </p:grpSpPr>
      <p:sp>
        <p:nvSpPr>
          <p:cNvPr id="84" name="Google Shape;84;p4"/>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85;p4"/>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86;p4"/>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4"/>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a:solidFill>
                  <a:srgbClr val="FFFFFF"/>
                </a:solidFill>
                <a:latin typeface="Calibri"/>
                <a:ea typeface="Calibri"/>
                <a:cs typeface="Calibri"/>
                <a:sym typeface="Calibri"/>
              </a:rPr>
              <a:t>OWN YOUR STACK™</a:t>
            </a:r>
            <a:endParaRPr sz="1400">
              <a:solidFill>
                <a:schemeClr val="dk1"/>
              </a:solidFill>
              <a:latin typeface="Calibri"/>
              <a:ea typeface="Calibri"/>
              <a:cs typeface="Calibri"/>
              <a:sym typeface="Calibri"/>
            </a:endParaRPr>
          </a:p>
        </p:txBody>
      </p:sp>
      <p:sp>
        <p:nvSpPr>
          <p:cNvPr id="88" name="Google Shape;88;p4"/>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89" name="Google Shape;89;p4"/>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90" name="Google Shape;90;p4"/>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 name="Google Shape;91;p4"/>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The truth</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about this</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transition.</a:t>
            </a:r>
            <a:endParaRPr sz="2800">
              <a:solidFill>
                <a:schemeClr val="dk1"/>
              </a:solidFill>
              <a:latin typeface="Calibri"/>
              <a:ea typeface="Calibri"/>
              <a:cs typeface="Calibri"/>
              <a:sym typeface="Calibri"/>
            </a:endParaRPr>
          </a:p>
        </p:txBody>
      </p:sp>
      <p:sp>
        <p:nvSpPr>
          <p:cNvPr id="92" name="Google Shape;92;p4"/>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93" name="Google Shape;93;p4"/>
          <p:cNvSpPr/>
          <p:nvPr/>
        </p:nvSpPr>
        <p:spPr>
          <a:xfrm>
            <a:off x="3429000" y="768096"/>
            <a:ext cx="360237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2000"/>
              <a:buFont typeface="Calibri"/>
              <a:buNone/>
            </a:pPr>
            <a:r>
              <a:rPr lang="en-US" sz="2000" b="1">
                <a:solidFill>
                  <a:srgbClr val="5A8A72"/>
                </a:solidFill>
                <a:latin typeface="Calibri"/>
                <a:ea typeface="Calibri"/>
                <a:cs typeface="Calibri"/>
                <a:sym typeface="Calibri"/>
              </a:rPr>
              <a:t>WHAT WE NOW KNOW</a:t>
            </a:r>
            <a:endParaRPr sz="2000">
              <a:solidFill>
                <a:schemeClr val="dk1"/>
              </a:solidFill>
              <a:latin typeface="Calibri"/>
              <a:ea typeface="Calibri"/>
              <a:cs typeface="Calibri"/>
              <a:sym typeface="Calibri"/>
            </a:endParaRPr>
          </a:p>
        </p:txBody>
      </p:sp>
      <p:sp>
        <p:nvSpPr>
          <p:cNvPr id="94" name="Google Shape;94;p4"/>
          <p:cNvSpPr/>
          <p:nvPr/>
        </p:nvSpPr>
        <p:spPr>
          <a:xfrm>
            <a:off x="3429000" y="1152144"/>
            <a:ext cx="45720" cy="899437"/>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 name="Google Shape;95;p4"/>
          <p:cNvSpPr/>
          <p:nvPr/>
        </p:nvSpPr>
        <p:spPr>
          <a:xfrm>
            <a:off x="3593592" y="1078992"/>
            <a:ext cx="3401202" cy="1100605"/>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Old strategies no longer work the same way.</a:t>
            </a:r>
            <a:endParaRPr sz="1400">
              <a:solidFill>
                <a:schemeClr val="dk1"/>
              </a:solidFill>
              <a:latin typeface="Calibri"/>
              <a:ea typeface="Calibri"/>
              <a:cs typeface="Calibri"/>
              <a:sym typeface="Calibri"/>
            </a:endParaRPr>
          </a:p>
        </p:txBody>
      </p:sp>
      <p:sp>
        <p:nvSpPr>
          <p:cNvPr id="96" name="Google Shape;96;p4"/>
          <p:cNvSpPr/>
          <p:nvPr/>
        </p:nvSpPr>
        <p:spPr>
          <a:xfrm>
            <a:off x="3429000" y="2252749"/>
            <a:ext cx="45720" cy="899437"/>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97;p4"/>
          <p:cNvSpPr/>
          <p:nvPr/>
        </p:nvSpPr>
        <p:spPr>
          <a:xfrm>
            <a:off x="3593592" y="2179597"/>
            <a:ext cx="3401202" cy="1100605"/>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This transition calls for intentional pause and adaptation.</a:t>
            </a:r>
            <a:endParaRPr sz="1400">
              <a:solidFill>
                <a:schemeClr val="dk1"/>
              </a:solidFill>
              <a:latin typeface="Calibri"/>
              <a:ea typeface="Calibri"/>
              <a:cs typeface="Calibri"/>
              <a:sym typeface="Calibri"/>
            </a:endParaRPr>
          </a:p>
        </p:txBody>
      </p:sp>
      <p:sp>
        <p:nvSpPr>
          <p:cNvPr id="98" name="Google Shape;98;p4"/>
          <p:cNvSpPr/>
          <p:nvPr/>
        </p:nvSpPr>
        <p:spPr>
          <a:xfrm>
            <a:off x="3429000" y="3353354"/>
            <a:ext cx="45720" cy="899437"/>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99;p4"/>
          <p:cNvSpPr/>
          <p:nvPr/>
        </p:nvSpPr>
        <p:spPr>
          <a:xfrm>
            <a:off x="3593592" y="3280202"/>
            <a:ext cx="3401202" cy="1100605"/>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Our physiology undergoes fundamental changes in this stage.</a:t>
            </a:r>
            <a:endParaRPr sz="1400">
              <a:solidFill>
                <a:schemeClr val="dk1"/>
              </a:solidFill>
              <a:latin typeface="Calibri"/>
              <a:ea typeface="Calibri"/>
              <a:cs typeface="Calibri"/>
              <a:sym typeface="Calibri"/>
            </a:endParaRPr>
          </a:p>
        </p:txBody>
      </p:sp>
      <p:sp>
        <p:nvSpPr>
          <p:cNvPr id="100" name="Google Shape;100;p4"/>
          <p:cNvSpPr/>
          <p:nvPr/>
        </p:nvSpPr>
        <p:spPr>
          <a:xfrm>
            <a:off x="3429000" y="4453959"/>
            <a:ext cx="45720" cy="899437"/>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4"/>
          <p:cNvSpPr/>
          <p:nvPr/>
        </p:nvSpPr>
        <p:spPr>
          <a:xfrm>
            <a:off x="3593592" y="4380807"/>
            <a:ext cx="3401202" cy="1100605"/>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Our nervous system becomes more sensitive and reactive.</a:t>
            </a:r>
            <a:endParaRPr sz="1400">
              <a:solidFill>
                <a:schemeClr val="dk1"/>
              </a:solidFill>
              <a:latin typeface="Calibri"/>
              <a:ea typeface="Calibri"/>
              <a:cs typeface="Calibri"/>
              <a:sym typeface="Calibri"/>
            </a:endParaRPr>
          </a:p>
        </p:txBody>
      </p:sp>
      <p:sp>
        <p:nvSpPr>
          <p:cNvPr id="102" name="Google Shape;102;p4"/>
          <p:cNvSpPr/>
          <p:nvPr/>
        </p:nvSpPr>
        <p:spPr>
          <a:xfrm>
            <a:off x="3429000" y="5554564"/>
            <a:ext cx="45720" cy="899437"/>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4"/>
          <p:cNvSpPr/>
          <p:nvPr/>
        </p:nvSpPr>
        <p:spPr>
          <a:xfrm>
            <a:off x="3593592" y="5481412"/>
            <a:ext cx="3401202" cy="1100605"/>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Our brain uses energy differently than before.</a:t>
            </a:r>
            <a:endParaRPr sz="1400">
              <a:solidFill>
                <a:schemeClr val="dk1"/>
              </a:solidFill>
              <a:latin typeface="Calibri"/>
              <a:ea typeface="Calibri"/>
              <a:cs typeface="Calibri"/>
              <a:sym typeface="Calibri"/>
            </a:endParaRPr>
          </a:p>
        </p:txBody>
      </p:sp>
      <p:pic>
        <p:nvPicPr>
          <p:cNvPr id="104" name="Google Shape;104;p4"/>
          <p:cNvPicPr preferRelativeResize="0"/>
          <p:nvPr/>
        </p:nvPicPr>
        <p:blipFill rotWithShape="1">
          <a:blip r:embed="rId3">
            <a:alphaModFix/>
          </a:blip>
          <a:srcRect/>
          <a:stretch/>
        </p:blipFill>
        <p:spPr>
          <a:xfrm>
            <a:off x="7005425" y="1451910"/>
            <a:ext cx="5000647" cy="467457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9"/>
        <p:cNvGrpSpPr/>
        <p:nvPr/>
      </p:nvGrpSpPr>
      <p:grpSpPr>
        <a:xfrm>
          <a:off x="0" y="0"/>
          <a:ext cx="0" cy="0"/>
          <a:chOff x="0" y="0"/>
          <a:chExt cx="0" cy="0"/>
        </a:xfrm>
      </p:grpSpPr>
      <p:sp>
        <p:nvSpPr>
          <p:cNvPr id="110" name="Google Shape;110;p5"/>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5"/>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5"/>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5"/>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400"/>
              <a:buFont typeface="Calibri"/>
              <a:buNone/>
            </a:pPr>
            <a:r>
              <a:rPr lang="en-US" sz="1400" b="1">
                <a:solidFill>
                  <a:srgbClr val="FFFFFF"/>
                </a:solidFill>
                <a:latin typeface="Calibri"/>
                <a:ea typeface="Calibri"/>
                <a:cs typeface="Calibri"/>
                <a:sym typeface="Calibri"/>
              </a:rPr>
              <a:t>OWN YOUR STACK™</a:t>
            </a:r>
            <a:endParaRPr sz="1400">
              <a:solidFill>
                <a:schemeClr val="dk1"/>
              </a:solidFill>
              <a:latin typeface="Calibri"/>
              <a:ea typeface="Calibri"/>
              <a:cs typeface="Calibri"/>
              <a:sym typeface="Calibri"/>
            </a:endParaRPr>
          </a:p>
        </p:txBody>
      </p:sp>
      <p:sp>
        <p:nvSpPr>
          <p:cNvPr id="114" name="Google Shape;114;p5"/>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115" name="Google Shape;115;p5"/>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116" name="Google Shape;116;p5"/>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5"/>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Estrogen</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&amp;</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progesterone.</a:t>
            </a:r>
            <a:endParaRPr sz="2800">
              <a:solidFill>
                <a:schemeClr val="dk1"/>
              </a:solidFill>
              <a:latin typeface="Calibri"/>
              <a:ea typeface="Calibri"/>
              <a:cs typeface="Calibri"/>
              <a:sym typeface="Calibri"/>
            </a:endParaRPr>
          </a:p>
        </p:txBody>
      </p:sp>
      <p:sp>
        <p:nvSpPr>
          <p:cNvPr id="118" name="Google Shape;118;p5"/>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sp>
        <p:nvSpPr>
          <p:cNvPr id="119" name="Google Shape;119;p5"/>
          <p:cNvSpPr/>
          <p:nvPr/>
        </p:nvSpPr>
        <p:spPr>
          <a:xfrm>
            <a:off x="3429000" y="768096"/>
            <a:ext cx="377391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2000"/>
              <a:buFont typeface="Calibri"/>
              <a:buNone/>
            </a:pPr>
            <a:r>
              <a:rPr lang="en-US" sz="2000" b="1">
                <a:solidFill>
                  <a:srgbClr val="5A8A72"/>
                </a:solidFill>
                <a:latin typeface="Calibri"/>
                <a:ea typeface="Calibri"/>
                <a:cs typeface="Calibri"/>
                <a:sym typeface="Calibri"/>
              </a:rPr>
              <a:t>THE HORMONAL CYCLE</a:t>
            </a:r>
            <a:endParaRPr sz="2000">
              <a:solidFill>
                <a:schemeClr val="dk1"/>
              </a:solidFill>
              <a:latin typeface="Calibri"/>
              <a:ea typeface="Calibri"/>
              <a:cs typeface="Calibri"/>
              <a:sym typeface="Calibri"/>
            </a:endParaRPr>
          </a:p>
        </p:txBody>
      </p:sp>
      <p:sp>
        <p:nvSpPr>
          <p:cNvPr id="120" name="Google Shape;120;p5"/>
          <p:cNvSpPr/>
          <p:nvPr/>
        </p:nvSpPr>
        <p:spPr>
          <a:xfrm>
            <a:off x="3429000" y="1152144"/>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5"/>
          <p:cNvSpPr/>
          <p:nvPr/>
        </p:nvSpPr>
        <p:spPr>
          <a:xfrm>
            <a:off x="3593592" y="1078992"/>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Estrogen and progesterone fluctuate monthly during our reproductive years.</a:t>
            </a:r>
            <a:endParaRPr sz="1400">
              <a:solidFill>
                <a:schemeClr val="dk1"/>
              </a:solidFill>
              <a:latin typeface="Calibri"/>
              <a:ea typeface="Calibri"/>
              <a:cs typeface="Calibri"/>
              <a:sym typeface="Calibri"/>
            </a:endParaRPr>
          </a:p>
        </p:txBody>
      </p:sp>
      <p:sp>
        <p:nvSpPr>
          <p:cNvPr id="122" name="Google Shape;122;p5"/>
          <p:cNvSpPr/>
          <p:nvPr/>
        </p:nvSpPr>
        <p:spPr>
          <a:xfrm>
            <a:off x="3429000" y="2055626"/>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5"/>
          <p:cNvSpPr/>
          <p:nvPr/>
        </p:nvSpPr>
        <p:spPr>
          <a:xfrm>
            <a:off x="3593592" y="1982474"/>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Estrogen peaks mid-cycle, boosting serotonin and dopamine ,our feel-good chemistry.</a:t>
            </a:r>
            <a:endParaRPr sz="1400">
              <a:solidFill>
                <a:schemeClr val="dk1"/>
              </a:solidFill>
              <a:latin typeface="Calibri"/>
              <a:ea typeface="Calibri"/>
              <a:cs typeface="Calibri"/>
              <a:sym typeface="Calibri"/>
            </a:endParaRPr>
          </a:p>
        </p:txBody>
      </p:sp>
      <p:sp>
        <p:nvSpPr>
          <p:cNvPr id="124" name="Google Shape;124;p5"/>
          <p:cNvSpPr/>
          <p:nvPr/>
        </p:nvSpPr>
        <p:spPr>
          <a:xfrm>
            <a:off x="3429000" y="2959108"/>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5"/>
          <p:cNvSpPr/>
          <p:nvPr/>
        </p:nvSpPr>
        <p:spPr>
          <a:xfrm>
            <a:off x="3593592" y="2885956"/>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Progesterone rises after ovulation, promoting calm through increased GABA.</a:t>
            </a:r>
            <a:endParaRPr sz="1400">
              <a:solidFill>
                <a:schemeClr val="dk1"/>
              </a:solidFill>
              <a:latin typeface="Calibri"/>
              <a:ea typeface="Calibri"/>
              <a:cs typeface="Calibri"/>
              <a:sym typeface="Calibri"/>
            </a:endParaRPr>
          </a:p>
        </p:txBody>
      </p:sp>
      <p:sp>
        <p:nvSpPr>
          <p:cNvPr id="126" name="Google Shape;126;p5"/>
          <p:cNvSpPr/>
          <p:nvPr/>
        </p:nvSpPr>
        <p:spPr>
          <a:xfrm>
            <a:off x="3429000" y="3862589"/>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5"/>
          <p:cNvSpPr/>
          <p:nvPr/>
        </p:nvSpPr>
        <p:spPr>
          <a:xfrm>
            <a:off x="3593592" y="3789437"/>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Low levels of both before menstruation drive PMS symptoms.</a:t>
            </a:r>
            <a:endParaRPr sz="1400">
              <a:solidFill>
                <a:schemeClr val="dk1"/>
              </a:solidFill>
              <a:latin typeface="Calibri"/>
              <a:ea typeface="Calibri"/>
              <a:cs typeface="Calibri"/>
              <a:sym typeface="Calibri"/>
            </a:endParaRPr>
          </a:p>
        </p:txBody>
      </p:sp>
      <p:sp>
        <p:nvSpPr>
          <p:cNvPr id="128" name="Google Shape;128;p5"/>
          <p:cNvSpPr/>
          <p:nvPr/>
        </p:nvSpPr>
        <p:spPr>
          <a:xfrm>
            <a:off x="3429000" y="4766071"/>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5"/>
          <p:cNvSpPr/>
          <p:nvPr/>
        </p:nvSpPr>
        <p:spPr>
          <a:xfrm>
            <a:off x="3593592" y="4692919"/>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In perimenopause, cycles become irregular with fluctuating hormone levels.</a:t>
            </a:r>
            <a:endParaRPr sz="1400">
              <a:solidFill>
                <a:schemeClr val="dk1"/>
              </a:solidFill>
              <a:latin typeface="Calibri"/>
              <a:ea typeface="Calibri"/>
              <a:cs typeface="Calibri"/>
              <a:sym typeface="Calibri"/>
            </a:endParaRPr>
          </a:p>
        </p:txBody>
      </p:sp>
      <p:sp>
        <p:nvSpPr>
          <p:cNvPr id="130" name="Google Shape;130;p5"/>
          <p:cNvSpPr/>
          <p:nvPr/>
        </p:nvSpPr>
        <p:spPr>
          <a:xfrm>
            <a:off x="3429000" y="5669553"/>
            <a:ext cx="45720" cy="70231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5"/>
          <p:cNvSpPr/>
          <p:nvPr/>
        </p:nvSpPr>
        <p:spPr>
          <a:xfrm>
            <a:off x="3593592" y="5596401"/>
            <a:ext cx="3572744" cy="903482"/>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Menopause brings a 90% drop in estrogen, ending menstrual periods.</a:t>
            </a:r>
            <a:endParaRPr sz="1400">
              <a:solidFill>
                <a:schemeClr val="dk1"/>
              </a:solidFill>
              <a:latin typeface="Calibri"/>
              <a:ea typeface="Calibri"/>
              <a:cs typeface="Calibri"/>
              <a:sym typeface="Calibri"/>
            </a:endParaRPr>
          </a:p>
        </p:txBody>
      </p:sp>
      <p:pic>
        <p:nvPicPr>
          <p:cNvPr id="132" name="Google Shape;132;p5"/>
          <p:cNvPicPr preferRelativeResize="0"/>
          <p:nvPr/>
        </p:nvPicPr>
        <p:blipFill rotWithShape="1">
          <a:blip r:embed="rId3">
            <a:alphaModFix/>
          </a:blip>
          <a:srcRect/>
          <a:stretch/>
        </p:blipFill>
        <p:spPr>
          <a:xfrm>
            <a:off x="7285209" y="1854457"/>
            <a:ext cx="4720864" cy="374194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
        <p:cNvGrpSpPr/>
        <p:nvPr/>
      </p:nvGrpSpPr>
      <p:grpSpPr>
        <a:xfrm>
          <a:off x="0" y="0"/>
          <a:ext cx="0" cy="0"/>
          <a:chOff x="0" y="0"/>
          <a:chExt cx="0" cy="0"/>
        </a:xfrm>
      </p:grpSpPr>
      <p:sp>
        <p:nvSpPr>
          <p:cNvPr id="138" name="Google Shape;138;p6"/>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6"/>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6"/>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6"/>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142" name="Google Shape;142;p6"/>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143" name="Google Shape;143;p6"/>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144" name="Google Shape;144;p6"/>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6"/>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The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hormonal</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landscape.</a:t>
            </a:r>
            <a:endParaRPr sz="2800">
              <a:solidFill>
                <a:schemeClr val="dk1"/>
              </a:solidFill>
              <a:latin typeface="Calibri"/>
              <a:ea typeface="Calibri"/>
              <a:cs typeface="Calibri"/>
              <a:sym typeface="Calibri"/>
            </a:endParaRPr>
          </a:p>
        </p:txBody>
      </p:sp>
      <p:sp>
        <p:nvSpPr>
          <p:cNvPr id="146" name="Google Shape;146;p6"/>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147" name="Google Shape;147;p6" descr="/home/user/workspace/menop_imgs/landscape.jpg"/>
          <p:cNvPicPr preferRelativeResize="0"/>
          <p:nvPr/>
        </p:nvPicPr>
        <p:blipFill rotWithShape="1">
          <a:blip r:embed="rId3">
            <a:alphaModFix/>
          </a:blip>
          <a:srcRect/>
          <a:stretch/>
        </p:blipFill>
        <p:spPr>
          <a:xfrm>
            <a:off x="3429000" y="548640"/>
            <a:ext cx="8577072" cy="3510930"/>
          </a:xfrm>
          <a:prstGeom prst="rect">
            <a:avLst/>
          </a:prstGeom>
          <a:noFill/>
          <a:ln>
            <a:noFill/>
          </a:ln>
        </p:spPr>
      </p:pic>
      <p:sp>
        <p:nvSpPr>
          <p:cNvPr id="148" name="Google Shape;148;p6"/>
          <p:cNvSpPr/>
          <p:nvPr/>
        </p:nvSpPr>
        <p:spPr>
          <a:xfrm>
            <a:off x="3429000" y="4301703"/>
            <a:ext cx="8577072"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WHAT CHANGES IN MENOPAUSE</a:t>
            </a:r>
            <a:endParaRPr sz="1600">
              <a:solidFill>
                <a:schemeClr val="dk1"/>
              </a:solidFill>
              <a:latin typeface="Calibri"/>
              <a:ea typeface="Calibri"/>
              <a:cs typeface="Calibri"/>
              <a:sym typeface="Calibri"/>
            </a:endParaRPr>
          </a:p>
        </p:txBody>
      </p:sp>
      <p:sp>
        <p:nvSpPr>
          <p:cNvPr id="149" name="Google Shape;149;p6"/>
          <p:cNvSpPr/>
          <p:nvPr/>
        </p:nvSpPr>
        <p:spPr>
          <a:xfrm>
            <a:off x="3429000" y="4907036"/>
            <a:ext cx="8577072"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2A4B3A"/>
              </a:buClr>
              <a:buSzPts val="1700"/>
              <a:buFont typeface="Georgia"/>
              <a:buNone/>
            </a:pPr>
            <a:r>
              <a:rPr lang="en-US" sz="1700" b="1">
                <a:solidFill>
                  <a:srgbClr val="2A4B3A"/>
                </a:solidFill>
                <a:latin typeface="Georgia"/>
                <a:ea typeface="Georgia"/>
                <a:cs typeface="Georgia"/>
                <a:sym typeface="Georgia"/>
              </a:rPr>
              <a:t>The protective hormonal buffers we relied on begin to shift.</a:t>
            </a:r>
            <a:endParaRPr sz="1700">
              <a:solidFill>
                <a:schemeClr val="dk1"/>
              </a:solidFill>
              <a:latin typeface="Calibri"/>
              <a:ea typeface="Calibri"/>
              <a:cs typeface="Calibri"/>
              <a:sym typeface="Calibri"/>
            </a:endParaRPr>
          </a:p>
        </p:txBody>
      </p:sp>
      <p:sp>
        <p:nvSpPr>
          <p:cNvPr id="150" name="Google Shape;150;p6"/>
          <p:cNvSpPr/>
          <p:nvPr/>
        </p:nvSpPr>
        <p:spPr>
          <a:xfrm>
            <a:off x="3429000" y="5754502"/>
            <a:ext cx="8577072"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C6652"/>
              </a:buClr>
              <a:buSzPts val="1600"/>
              <a:buFont typeface="Calibri"/>
              <a:buNone/>
            </a:pPr>
            <a:r>
              <a:rPr lang="en-US" sz="1600" i="1">
                <a:solidFill>
                  <a:srgbClr val="3C6652"/>
                </a:solidFill>
                <a:latin typeface="Calibri"/>
                <a:ea typeface="Calibri"/>
                <a:cs typeface="Calibri"/>
                <a:sym typeface="Calibri"/>
              </a:rPr>
              <a:t>Understanding this is the beginning of working with our biology, not against it.</a:t>
            </a:r>
            <a:endParaRPr sz="16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5"/>
        <p:cNvGrpSpPr/>
        <p:nvPr/>
      </p:nvGrpSpPr>
      <p:grpSpPr>
        <a:xfrm>
          <a:off x="0" y="0"/>
          <a:ext cx="0" cy="0"/>
          <a:chOff x="0" y="0"/>
          <a:chExt cx="0" cy="0"/>
        </a:xfrm>
      </p:grpSpPr>
      <p:sp>
        <p:nvSpPr>
          <p:cNvPr id="156" name="Google Shape;156;p7"/>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7"/>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7"/>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7"/>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160" name="Google Shape;160;p7"/>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161" name="Google Shape;161;p7"/>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162" name="Google Shape;162;p7"/>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7"/>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Knowledge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dismantles</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shame.</a:t>
            </a:r>
            <a:endParaRPr sz="2800">
              <a:solidFill>
                <a:schemeClr val="dk1"/>
              </a:solidFill>
              <a:latin typeface="Calibri"/>
              <a:ea typeface="Calibri"/>
              <a:cs typeface="Calibri"/>
              <a:sym typeface="Calibri"/>
            </a:endParaRPr>
          </a:p>
        </p:txBody>
      </p:sp>
      <p:sp>
        <p:nvSpPr>
          <p:cNvPr id="164" name="Google Shape;164;p7"/>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165" name="Google Shape;165;p7" descr="/home/user/workspace/menop_imgs/knowledge.jpg"/>
          <p:cNvPicPr preferRelativeResize="0"/>
          <p:nvPr/>
        </p:nvPicPr>
        <p:blipFill rotWithShape="1">
          <a:blip r:embed="rId3">
            <a:alphaModFix/>
          </a:blip>
          <a:srcRect/>
          <a:stretch/>
        </p:blipFill>
        <p:spPr>
          <a:xfrm>
            <a:off x="7236013" y="548640"/>
            <a:ext cx="4770059" cy="6053328"/>
          </a:xfrm>
          <a:prstGeom prst="rect">
            <a:avLst/>
          </a:prstGeom>
          <a:noFill/>
          <a:ln>
            <a:noFill/>
          </a:ln>
        </p:spPr>
      </p:pic>
      <p:grpSp>
        <p:nvGrpSpPr>
          <p:cNvPr id="166" name="Google Shape;166;p7"/>
          <p:cNvGrpSpPr/>
          <p:nvPr/>
        </p:nvGrpSpPr>
        <p:grpSpPr>
          <a:xfrm>
            <a:off x="3429000" y="768096"/>
            <a:ext cx="4231433" cy="5788152"/>
            <a:chOff x="3429000" y="768096"/>
            <a:chExt cx="3688141" cy="5788152"/>
          </a:xfrm>
        </p:grpSpPr>
        <p:sp>
          <p:nvSpPr>
            <p:cNvPr id="167" name="Google Shape;167;p7"/>
            <p:cNvSpPr/>
            <p:nvPr/>
          </p:nvSpPr>
          <p:spPr>
            <a:xfrm>
              <a:off x="3429000" y="768096"/>
              <a:ext cx="3688141"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WHY UNDERSTANDING MATTERS</a:t>
              </a:r>
              <a:endParaRPr sz="1600">
                <a:solidFill>
                  <a:schemeClr val="dk1"/>
                </a:solidFill>
                <a:latin typeface="Calibri"/>
                <a:ea typeface="Calibri"/>
                <a:cs typeface="Calibri"/>
                <a:sym typeface="Calibri"/>
              </a:endParaRPr>
            </a:p>
          </p:txBody>
        </p:sp>
        <p:sp>
          <p:nvSpPr>
            <p:cNvPr id="168" name="Google Shape;168;p7"/>
            <p:cNvSpPr/>
            <p:nvPr/>
          </p:nvSpPr>
          <p:spPr>
            <a:xfrm>
              <a:off x="3429000" y="1078992"/>
              <a:ext cx="3688141"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2A4B3A"/>
                </a:buClr>
                <a:buSzPts val="1600"/>
                <a:buFont typeface="Georgia"/>
                <a:buNone/>
              </a:pPr>
              <a:r>
                <a:rPr lang="en-US" sz="1600" b="1">
                  <a:solidFill>
                    <a:srgbClr val="2A4B3A"/>
                  </a:solidFill>
                  <a:latin typeface="Georgia"/>
                  <a:ea typeface="Georgia"/>
                  <a:cs typeface="Georgia"/>
                  <a:sym typeface="Georgia"/>
                </a:rPr>
                <a:t>Most of us were never taught what menopause actually does to our bodies.</a:t>
              </a:r>
              <a:endParaRPr sz="1600">
                <a:solidFill>
                  <a:schemeClr val="dk1"/>
                </a:solidFill>
                <a:latin typeface="Calibri"/>
                <a:ea typeface="Calibri"/>
                <a:cs typeface="Calibri"/>
                <a:sym typeface="Calibri"/>
              </a:endParaRPr>
            </a:p>
          </p:txBody>
        </p:sp>
        <p:sp>
          <p:nvSpPr>
            <p:cNvPr id="169" name="Google Shape;169;p7"/>
            <p:cNvSpPr/>
            <p:nvPr/>
          </p:nvSpPr>
          <p:spPr>
            <a:xfrm>
              <a:off x="3429000" y="2157984"/>
              <a:ext cx="45720" cy="69311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7"/>
            <p:cNvSpPr/>
            <p:nvPr/>
          </p:nvSpPr>
          <p:spPr>
            <a:xfrm>
              <a:off x="3593592" y="2084832"/>
              <a:ext cx="3486973" cy="894283"/>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Transforms insecurity into confidence.</a:t>
              </a:r>
              <a:endParaRPr sz="1400">
                <a:solidFill>
                  <a:schemeClr val="dk1"/>
                </a:solidFill>
                <a:latin typeface="Calibri"/>
                <a:ea typeface="Calibri"/>
                <a:cs typeface="Calibri"/>
                <a:sym typeface="Calibri"/>
              </a:endParaRPr>
            </a:p>
          </p:txBody>
        </p:sp>
        <p:sp>
          <p:nvSpPr>
            <p:cNvPr id="171" name="Google Shape;171;p7"/>
            <p:cNvSpPr/>
            <p:nvPr/>
          </p:nvSpPr>
          <p:spPr>
            <a:xfrm>
              <a:off x="3429000" y="3052267"/>
              <a:ext cx="45720" cy="69311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7"/>
            <p:cNvSpPr/>
            <p:nvPr/>
          </p:nvSpPr>
          <p:spPr>
            <a:xfrm>
              <a:off x="3593592" y="2979115"/>
              <a:ext cx="3486973" cy="894283"/>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Reduces shame and self-blame.</a:t>
              </a:r>
              <a:endParaRPr sz="1400">
                <a:solidFill>
                  <a:schemeClr val="dk1"/>
                </a:solidFill>
                <a:latin typeface="Calibri"/>
                <a:ea typeface="Calibri"/>
                <a:cs typeface="Calibri"/>
                <a:sym typeface="Calibri"/>
              </a:endParaRPr>
            </a:p>
          </p:txBody>
        </p:sp>
        <p:sp>
          <p:nvSpPr>
            <p:cNvPr id="173" name="Google Shape;173;p7"/>
            <p:cNvSpPr/>
            <p:nvPr/>
          </p:nvSpPr>
          <p:spPr>
            <a:xfrm>
              <a:off x="3429000" y="3946550"/>
              <a:ext cx="45720" cy="69311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7"/>
            <p:cNvSpPr/>
            <p:nvPr/>
          </p:nvSpPr>
          <p:spPr>
            <a:xfrm>
              <a:off x="3593592" y="3873398"/>
              <a:ext cx="3486973" cy="894283"/>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Gives us language to work with our changing bodies.</a:t>
              </a:r>
              <a:endParaRPr sz="1400">
                <a:solidFill>
                  <a:schemeClr val="dk1"/>
                </a:solidFill>
                <a:latin typeface="Calibri"/>
                <a:ea typeface="Calibri"/>
                <a:cs typeface="Calibri"/>
                <a:sym typeface="Calibri"/>
              </a:endParaRPr>
            </a:p>
          </p:txBody>
        </p:sp>
        <p:sp>
          <p:nvSpPr>
            <p:cNvPr id="175" name="Google Shape;175;p7"/>
            <p:cNvSpPr/>
            <p:nvPr/>
          </p:nvSpPr>
          <p:spPr>
            <a:xfrm>
              <a:off x="3429000" y="4840834"/>
              <a:ext cx="45720" cy="69311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7"/>
            <p:cNvSpPr/>
            <p:nvPr/>
          </p:nvSpPr>
          <p:spPr>
            <a:xfrm>
              <a:off x="3593592" y="4767682"/>
              <a:ext cx="3486973" cy="894283"/>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Encourages seeking support and breaking silence.</a:t>
              </a:r>
              <a:endParaRPr sz="1400">
                <a:solidFill>
                  <a:schemeClr val="dk1"/>
                </a:solidFill>
                <a:latin typeface="Calibri"/>
                <a:ea typeface="Calibri"/>
                <a:cs typeface="Calibri"/>
                <a:sym typeface="Calibri"/>
              </a:endParaRPr>
            </a:p>
          </p:txBody>
        </p:sp>
        <p:sp>
          <p:nvSpPr>
            <p:cNvPr id="177" name="Google Shape;177;p7"/>
            <p:cNvSpPr/>
            <p:nvPr/>
          </p:nvSpPr>
          <p:spPr>
            <a:xfrm>
              <a:off x="3429000" y="5735117"/>
              <a:ext cx="45720" cy="693115"/>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7"/>
            <p:cNvSpPr/>
            <p:nvPr/>
          </p:nvSpPr>
          <p:spPr>
            <a:xfrm>
              <a:off x="3593592" y="5661965"/>
              <a:ext cx="3486973" cy="894283"/>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Empowers us to adopt healthy lifestyle strategies.</a:t>
              </a:r>
              <a:endParaRPr sz="1400">
                <a:solidFill>
                  <a:schemeClr val="dk1"/>
                </a:solidFill>
                <a:latin typeface="Calibri"/>
                <a:ea typeface="Calibri"/>
                <a:cs typeface="Calibri"/>
                <a:sym typeface="Calibri"/>
              </a:endParaRPr>
            </a:p>
          </p:txBody>
        </p:sp>
      </p:grpSp>
      <p:sp>
        <p:nvSpPr>
          <p:cNvPr id="179" name="Google Shape;179;p7"/>
          <p:cNvSpPr/>
          <p:nvPr/>
        </p:nvSpPr>
        <p:spPr>
          <a:xfrm>
            <a:off x="7025951" y="2084832"/>
            <a:ext cx="503853" cy="369417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4"/>
        <p:cNvGrpSpPr/>
        <p:nvPr/>
      </p:nvGrpSpPr>
      <p:grpSpPr>
        <a:xfrm>
          <a:off x="0" y="0"/>
          <a:ext cx="0" cy="0"/>
          <a:chOff x="0" y="0"/>
          <a:chExt cx="0" cy="0"/>
        </a:xfrm>
      </p:grpSpPr>
      <p:sp>
        <p:nvSpPr>
          <p:cNvPr id="185" name="Google Shape;185;p8"/>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8"/>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8"/>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8"/>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OWN YOUR STACK™</a:t>
            </a:r>
            <a:endParaRPr sz="1100">
              <a:solidFill>
                <a:schemeClr val="dk1"/>
              </a:solidFill>
              <a:latin typeface="Calibri"/>
              <a:ea typeface="Calibri"/>
              <a:cs typeface="Calibri"/>
              <a:sym typeface="Calibri"/>
            </a:endParaRPr>
          </a:p>
        </p:txBody>
      </p:sp>
      <p:sp>
        <p:nvSpPr>
          <p:cNvPr id="189" name="Google Shape;189;p8"/>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190" name="Google Shape;190;p8"/>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Body  ·  Brain  ·  Business</a:t>
            </a:r>
            <a:endParaRPr sz="900">
              <a:solidFill>
                <a:schemeClr val="dk1"/>
              </a:solidFill>
              <a:latin typeface="Calibri"/>
              <a:ea typeface="Calibri"/>
              <a:cs typeface="Calibri"/>
              <a:sym typeface="Calibri"/>
            </a:endParaRPr>
          </a:p>
        </p:txBody>
      </p:sp>
      <p:sp>
        <p:nvSpPr>
          <p:cNvPr id="191" name="Google Shape;191;p8"/>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8"/>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When</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oestrogen</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falls.</a:t>
            </a:r>
            <a:endParaRPr sz="2800">
              <a:solidFill>
                <a:schemeClr val="dk1"/>
              </a:solidFill>
              <a:latin typeface="Calibri"/>
              <a:ea typeface="Calibri"/>
              <a:cs typeface="Calibri"/>
              <a:sym typeface="Calibri"/>
            </a:endParaRPr>
          </a:p>
        </p:txBody>
      </p:sp>
      <p:sp>
        <p:nvSpPr>
          <p:cNvPr id="193" name="Google Shape;193;p8"/>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194" name="Google Shape;194;p8" descr="/home/user/workspace/menop_imgs/estrogen.jpg"/>
          <p:cNvPicPr preferRelativeResize="0"/>
          <p:nvPr/>
        </p:nvPicPr>
        <p:blipFill rotWithShape="1">
          <a:blip r:embed="rId3">
            <a:alphaModFix/>
          </a:blip>
          <a:srcRect/>
          <a:stretch/>
        </p:blipFill>
        <p:spPr>
          <a:xfrm>
            <a:off x="2907792" y="548640"/>
            <a:ext cx="4123578" cy="6053328"/>
          </a:xfrm>
          <a:prstGeom prst="rect">
            <a:avLst/>
          </a:prstGeom>
          <a:noFill/>
          <a:ln>
            <a:noFill/>
          </a:ln>
        </p:spPr>
      </p:pic>
      <p:sp>
        <p:nvSpPr>
          <p:cNvPr id="195" name="Google Shape;195;p8"/>
          <p:cNvSpPr/>
          <p:nvPr/>
        </p:nvSpPr>
        <p:spPr>
          <a:xfrm>
            <a:off x="7202912" y="768096"/>
            <a:ext cx="4631619"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THE BRAIN IMPACT</a:t>
            </a:r>
            <a:endParaRPr sz="1600">
              <a:solidFill>
                <a:schemeClr val="dk1"/>
              </a:solidFill>
              <a:latin typeface="Calibri"/>
              <a:ea typeface="Calibri"/>
              <a:cs typeface="Calibri"/>
              <a:sym typeface="Calibri"/>
            </a:endParaRPr>
          </a:p>
        </p:txBody>
      </p:sp>
      <p:sp>
        <p:nvSpPr>
          <p:cNvPr id="196" name="Google Shape;196;p8"/>
          <p:cNvSpPr/>
          <p:nvPr/>
        </p:nvSpPr>
        <p:spPr>
          <a:xfrm>
            <a:off x="7202912" y="1170432"/>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8"/>
          <p:cNvSpPr/>
          <p:nvPr/>
        </p:nvSpPr>
        <p:spPr>
          <a:xfrm>
            <a:off x="7367504" y="1097280"/>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Georgia"/>
              <a:buNone/>
            </a:pPr>
            <a:r>
              <a:rPr lang="en-US" sz="1400">
                <a:solidFill>
                  <a:srgbClr val="2A4B3A"/>
                </a:solidFill>
                <a:latin typeface="Georgia"/>
                <a:ea typeface="Georgia"/>
                <a:cs typeface="Georgia"/>
                <a:sym typeface="Georgia"/>
              </a:rPr>
              <a:t>Oestrogen enhances our neurons' glucose uptake and mitochondrial efficiency.</a:t>
            </a:r>
            <a:endParaRPr sz="1400">
              <a:solidFill>
                <a:schemeClr val="dk1"/>
              </a:solidFill>
              <a:latin typeface="Calibri"/>
              <a:ea typeface="Calibri"/>
              <a:cs typeface="Calibri"/>
              <a:sym typeface="Calibri"/>
            </a:endParaRPr>
          </a:p>
        </p:txBody>
      </p:sp>
      <p:sp>
        <p:nvSpPr>
          <p:cNvPr id="198" name="Google Shape;198;p8"/>
          <p:cNvSpPr/>
          <p:nvPr/>
        </p:nvSpPr>
        <p:spPr>
          <a:xfrm>
            <a:off x="7202912" y="2763413"/>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8"/>
          <p:cNvSpPr/>
          <p:nvPr/>
        </p:nvSpPr>
        <p:spPr>
          <a:xfrm>
            <a:off x="7367504" y="2690261"/>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300"/>
              <a:buFont typeface="Georgia"/>
              <a:buNone/>
            </a:pPr>
            <a:r>
              <a:rPr lang="en-US" sz="1300">
                <a:solidFill>
                  <a:srgbClr val="2A4B3A"/>
                </a:solidFill>
                <a:latin typeface="Georgia"/>
                <a:ea typeface="Georgia"/>
                <a:cs typeface="Georgia"/>
                <a:sym typeface="Georgia"/>
              </a:rPr>
              <a:t>Oestrogen boosts blood flow to the brain by stimulating nitric oxide production.</a:t>
            </a:r>
            <a:endParaRPr sz="1300">
              <a:solidFill>
                <a:schemeClr val="dk1"/>
              </a:solidFill>
              <a:latin typeface="Calibri"/>
              <a:ea typeface="Calibri"/>
              <a:cs typeface="Calibri"/>
              <a:sym typeface="Calibri"/>
            </a:endParaRPr>
          </a:p>
        </p:txBody>
      </p:sp>
      <p:sp>
        <p:nvSpPr>
          <p:cNvPr id="200" name="Google Shape;200;p8"/>
          <p:cNvSpPr/>
          <p:nvPr/>
        </p:nvSpPr>
        <p:spPr>
          <a:xfrm>
            <a:off x="7202912" y="4356394"/>
            <a:ext cx="45720" cy="1391813"/>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8"/>
          <p:cNvSpPr/>
          <p:nvPr/>
        </p:nvSpPr>
        <p:spPr>
          <a:xfrm>
            <a:off x="7367504" y="4283242"/>
            <a:ext cx="4430451" cy="1592981"/>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300"/>
              <a:buFont typeface="Georgia"/>
              <a:buNone/>
            </a:pPr>
            <a:r>
              <a:rPr lang="en-US" sz="1300">
                <a:solidFill>
                  <a:srgbClr val="2A4B3A"/>
                </a:solidFill>
                <a:latin typeface="Georgia"/>
                <a:ea typeface="Georgia"/>
                <a:cs typeface="Georgia"/>
                <a:sym typeface="Georgia"/>
              </a:rPr>
              <a:t>It supports brain plasticity by promoting new synapse growth , our capacity to adapt and learn.</a:t>
            </a:r>
            <a:endParaRPr sz="13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6"/>
        <p:cNvGrpSpPr/>
        <p:nvPr/>
      </p:nvGrpSpPr>
      <p:grpSpPr>
        <a:xfrm>
          <a:off x="0" y="0"/>
          <a:ext cx="0" cy="0"/>
          <a:chOff x="0" y="0"/>
          <a:chExt cx="0" cy="0"/>
        </a:xfrm>
      </p:grpSpPr>
      <p:sp>
        <p:nvSpPr>
          <p:cNvPr id="207" name="Google Shape;207;p9"/>
          <p:cNvSpPr/>
          <p:nvPr/>
        </p:nvSpPr>
        <p:spPr>
          <a:xfrm>
            <a:off x="0" y="0"/>
            <a:ext cx="12188952" cy="548640"/>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9"/>
          <p:cNvSpPr/>
          <p:nvPr/>
        </p:nvSpPr>
        <p:spPr>
          <a:xfrm>
            <a:off x="0" y="548640"/>
            <a:ext cx="2926080" cy="6053328"/>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9"/>
          <p:cNvSpPr/>
          <p:nvPr/>
        </p:nvSpPr>
        <p:spPr>
          <a:xfrm>
            <a:off x="0" y="6601968"/>
            <a:ext cx="12188952" cy="256032"/>
          </a:xfrm>
          <a:prstGeom prst="rect">
            <a:avLst/>
          </a:prstGeom>
          <a:solidFill>
            <a:srgbClr val="2A4B3A"/>
          </a:solidFill>
          <a:ln w="12700" cap="flat" cmpd="sng">
            <a:solidFill>
              <a:srgbClr val="2A4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9"/>
          <p:cNvSpPr/>
          <p:nvPr/>
        </p:nvSpPr>
        <p:spPr>
          <a:xfrm>
            <a:off x="237744" y="0"/>
            <a:ext cx="25603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600"/>
              <a:buFont typeface="Calibri"/>
              <a:buNone/>
            </a:pPr>
            <a:r>
              <a:rPr lang="en-US" sz="1600" b="1">
                <a:solidFill>
                  <a:srgbClr val="FFFFFF"/>
                </a:solidFill>
                <a:latin typeface="Calibri"/>
                <a:ea typeface="Calibri"/>
                <a:cs typeface="Calibri"/>
                <a:sym typeface="Calibri"/>
              </a:rPr>
              <a:t>OWN YOUR STACK™</a:t>
            </a:r>
            <a:endParaRPr sz="1600">
              <a:solidFill>
                <a:schemeClr val="dk1"/>
              </a:solidFill>
              <a:latin typeface="Calibri"/>
              <a:ea typeface="Calibri"/>
              <a:cs typeface="Calibri"/>
              <a:sym typeface="Calibri"/>
            </a:endParaRPr>
          </a:p>
        </p:txBody>
      </p:sp>
      <p:sp>
        <p:nvSpPr>
          <p:cNvPr id="211" name="Google Shape;211;p9"/>
          <p:cNvSpPr/>
          <p:nvPr/>
        </p:nvSpPr>
        <p:spPr>
          <a:xfrm>
            <a:off x="9994392" y="0"/>
            <a:ext cx="2011680" cy="54864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A8C5B5"/>
              </a:buClr>
              <a:buSzPts val="1000"/>
              <a:buFont typeface="Calibri"/>
              <a:buNone/>
            </a:pPr>
            <a:r>
              <a:rPr lang="en-US" sz="1000">
                <a:solidFill>
                  <a:srgbClr val="A8C5B5"/>
                </a:solidFill>
                <a:latin typeface="Calibri"/>
                <a:ea typeface="Calibri"/>
                <a:cs typeface="Calibri"/>
                <a:sym typeface="Calibri"/>
              </a:rPr>
              <a:t>saujanyavemuri.com</a:t>
            </a:r>
            <a:endParaRPr sz="1000">
              <a:solidFill>
                <a:schemeClr val="dk1"/>
              </a:solidFill>
              <a:latin typeface="Calibri"/>
              <a:ea typeface="Calibri"/>
              <a:cs typeface="Calibri"/>
              <a:sym typeface="Calibri"/>
            </a:endParaRPr>
          </a:p>
        </p:txBody>
      </p:sp>
      <p:sp>
        <p:nvSpPr>
          <p:cNvPr id="212" name="Google Shape;212;p9"/>
          <p:cNvSpPr/>
          <p:nvPr/>
        </p:nvSpPr>
        <p:spPr>
          <a:xfrm>
            <a:off x="237744" y="667512"/>
            <a:ext cx="2633472"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A8C5B5"/>
              </a:buClr>
              <a:buSzPts val="1400"/>
              <a:buFont typeface="Calibri"/>
              <a:buNone/>
            </a:pPr>
            <a:r>
              <a:rPr lang="en-US" sz="1400">
                <a:solidFill>
                  <a:srgbClr val="A8C5B5"/>
                </a:solidFill>
                <a:latin typeface="Calibri"/>
                <a:ea typeface="Calibri"/>
                <a:cs typeface="Calibri"/>
                <a:sym typeface="Calibri"/>
              </a:rPr>
              <a:t>Body  ·  Brain  ·  Business</a:t>
            </a:r>
            <a:endParaRPr sz="1400">
              <a:solidFill>
                <a:schemeClr val="dk1"/>
              </a:solidFill>
              <a:latin typeface="Calibri"/>
              <a:ea typeface="Calibri"/>
              <a:cs typeface="Calibri"/>
              <a:sym typeface="Calibri"/>
            </a:endParaRPr>
          </a:p>
        </p:txBody>
      </p:sp>
      <p:sp>
        <p:nvSpPr>
          <p:cNvPr id="213" name="Google Shape;213;p9"/>
          <p:cNvSpPr/>
          <p:nvPr/>
        </p:nvSpPr>
        <p:spPr>
          <a:xfrm>
            <a:off x="237744" y="996696"/>
            <a:ext cx="2596896" cy="54864"/>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9"/>
          <p:cNvSpPr/>
          <p:nvPr/>
        </p:nvSpPr>
        <p:spPr>
          <a:xfrm>
            <a:off x="237744" y="1115568"/>
            <a:ext cx="2651760" cy="54864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When</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progesterone</a:t>
            </a:r>
            <a:endParaRPr sz="28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FFFFFF"/>
              </a:buClr>
              <a:buSzPts val="2800"/>
              <a:buFont typeface="Georgia"/>
              <a:buNone/>
            </a:pPr>
            <a:r>
              <a:rPr lang="en-US" sz="2800">
                <a:solidFill>
                  <a:srgbClr val="FFFFFF"/>
                </a:solidFill>
                <a:latin typeface="Georgia"/>
                <a:ea typeface="Georgia"/>
                <a:cs typeface="Georgia"/>
                <a:sym typeface="Georgia"/>
              </a:rPr>
              <a:t>falls.</a:t>
            </a:r>
            <a:endParaRPr sz="2800">
              <a:solidFill>
                <a:schemeClr val="dk1"/>
              </a:solidFill>
              <a:latin typeface="Calibri"/>
              <a:ea typeface="Calibri"/>
              <a:cs typeface="Calibri"/>
              <a:sym typeface="Calibri"/>
            </a:endParaRPr>
          </a:p>
        </p:txBody>
      </p:sp>
      <p:sp>
        <p:nvSpPr>
          <p:cNvPr id="215" name="Google Shape;215;p9"/>
          <p:cNvSpPr/>
          <p:nvPr/>
        </p:nvSpPr>
        <p:spPr>
          <a:xfrm>
            <a:off x="274320" y="6601968"/>
            <a:ext cx="11731752" cy="2560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A8C5B5"/>
              </a:buClr>
              <a:buSzPts val="900"/>
              <a:buFont typeface="Calibri"/>
              <a:buNone/>
            </a:pPr>
            <a:r>
              <a:rPr lang="en-US" sz="900">
                <a:solidFill>
                  <a:srgbClr val="A8C5B5"/>
                </a:solidFill>
                <a:latin typeface="Calibri"/>
                <a:ea typeface="Calibri"/>
                <a:cs typeface="Calibri"/>
                <a:sym typeface="Calibri"/>
              </a:rPr>
              <a:t>OWN YOUR STACK™  ·  Menopause &amp; Metabolic Health  ·  saujanyavemuri.com</a:t>
            </a:r>
            <a:endParaRPr sz="900">
              <a:solidFill>
                <a:schemeClr val="dk1"/>
              </a:solidFill>
              <a:latin typeface="Calibri"/>
              <a:ea typeface="Calibri"/>
              <a:cs typeface="Calibri"/>
              <a:sym typeface="Calibri"/>
            </a:endParaRPr>
          </a:p>
        </p:txBody>
      </p:sp>
      <p:pic>
        <p:nvPicPr>
          <p:cNvPr id="216" name="Google Shape;216;p9" descr="/home/user/workspace/menop_imgs/progest.jpg"/>
          <p:cNvPicPr preferRelativeResize="0"/>
          <p:nvPr/>
        </p:nvPicPr>
        <p:blipFill rotWithShape="1">
          <a:blip r:embed="rId3">
            <a:alphaModFix/>
          </a:blip>
          <a:srcRect/>
          <a:stretch/>
        </p:blipFill>
        <p:spPr>
          <a:xfrm>
            <a:off x="7117141" y="548640"/>
            <a:ext cx="4888931" cy="6053328"/>
          </a:xfrm>
          <a:prstGeom prst="rect">
            <a:avLst/>
          </a:prstGeom>
          <a:noFill/>
          <a:ln>
            <a:noFill/>
          </a:ln>
        </p:spPr>
      </p:pic>
      <p:sp>
        <p:nvSpPr>
          <p:cNvPr id="217" name="Google Shape;217;p9"/>
          <p:cNvSpPr/>
          <p:nvPr/>
        </p:nvSpPr>
        <p:spPr>
          <a:xfrm>
            <a:off x="3429000" y="768096"/>
            <a:ext cx="3516600" cy="256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5A8A72"/>
              </a:buClr>
              <a:buSzPts val="1600"/>
              <a:buFont typeface="Calibri"/>
              <a:buNone/>
            </a:pPr>
            <a:r>
              <a:rPr lang="en-US" sz="1600" b="1">
                <a:solidFill>
                  <a:srgbClr val="5A8A72"/>
                </a:solidFill>
                <a:latin typeface="Calibri"/>
                <a:ea typeface="Calibri"/>
                <a:cs typeface="Calibri"/>
                <a:sym typeface="Calibri"/>
              </a:rPr>
              <a:t>THE CALM SYSTEM</a:t>
            </a:r>
            <a:endParaRPr sz="1600">
              <a:solidFill>
                <a:schemeClr val="dk1"/>
              </a:solidFill>
              <a:latin typeface="Calibri"/>
              <a:ea typeface="Calibri"/>
              <a:cs typeface="Calibri"/>
              <a:sym typeface="Calibri"/>
            </a:endParaRPr>
          </a:p>
        </p:txBody>
      </p:sp>
      <p:sp>
        <p:nvSpPr>
          <p:cNvPr id="218" name="Google Shape;218;p9"/>
          <p:cNvSpPr/>
          <p:nvPr/>
        </p:nvSpPr>
        <p:spPr>
          <a:xfrm>
            <a:off x="3429000" y="1170432"/>
            <a:ext cx="45720" cy="1144016"/>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9"/>
          <p:cNvSpPr/>
          <p:nvPr/>
        </p:nvSpPr>
        <p:spPr>
          <a:xfrm>
            <a:off x="3593592" y="1097280"/>
            <a:ext cx="3315432" cy="1345184"/>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Progesterone activates GABA receptors, promoting calm and deep sleep.</a:t>
            </a:r>
            <a:endParaRPr sz="1400">
              <a:solidFill>
                <a:schemeClr val="dk1"/>
              </a:solidFill>
              <a:latin typeface="Calibri"/>
              <a:ea typeface="Calibri"/>
              <a:cs typeface="Calibri"/>
              <a:sym typeface="Calibri"/>
            </a:endParaRPr>
          </a:p>
        </p:txBody>
      </p:sp>
      <p:sp>
        <p:nvSpPr>
          <p:cNvPr id="220" name="Google Shape;220;p9"/>
          <p:cNvSpPr/>
          <p:nvPr/>
        </p:nvSpPr>
        <p:spPr>
          <a:xfrm>
            <a:off x="3429000" y="2515616"/>
            <a:ext cx="45720" cy="1144016"/>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9"/>
          <p:cNvSpPr/>
          <p:nvPr/>
        </p:nvSpPr>
        <p:spPr>
          <a:xfrm>
            <a:off x="3593592" y="2442464"/>
            <a:ext cx="3315432" cy="1345184"/>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Declining progesterone removes our natural buffers against anxiety.</a:t>
            </a:r>
            <a:endParaRPr sz="1400">
              <a:solidFill>
                <a:schemeClr val="dk1"/>
              </a:solidFill>
              <a:latin typeface="Calibri"/>
              <a:ea typeface="Calibri"/>
              <a:cs typeface="Calibri"/>
              <a:sym typeface="Calibri"/>
            </a:endParaRPr>
          </a:p>
        </p:txBody>
      </p:sp>
      <p:sp>
        <p:nvSpPr>
          <p:cNvPr id="222" name="Google Shape;222;p9"/>
          <p:cNvSpPr/>
          <p:nvPr/>
        </p:nvSpPr>
        <p:spPr>
          <a:xfrm>
            <a:off x="3429000" y="3860800"/>
            <a:ext cx="45720" cy="1144016"/>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9"/>
          <p:cNvSpPr/>
          <p:nvPr/>
        </p:nvSpPr>
        <p:spPr>
          <a:xfrm>
            <a:off x="3593592" y="3787648"/>
            <a:ext cx="3315432" cy="1345184"/>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Anxiety increases when progesterone dips , this is neurobiological, not emotional.</a:t>
            </a:r>
            <a:endParaRPr sz="1400">
              <a:solidFill>
                <a:schemeClr val="dk1"/>
              </a:solidFill>
              <a:latin typeface="Calibri"/>
              <a:ea typeface="Calibri"/>
              <a:cs typeface="Calibri"/>
              <a:sym typeface="Calibri"/>
            </a:endParaRPr>
          </a:p>
        </p:txBody>
      </p:sp>
      <p:sp>
        <p:nvSpPr>
          <p:cNvPr id="224" name="Google Shape;224;p9"/>
          <p:cNvSpPr/>
          <p:nvPr/>
        </p:nvSpPr>
        <p:spPr>
          <a:xfrm>
            <a:off x="3429000" y="5205984"/>
            <a:ext cx="45720" cy="1144016"/>
          </a:xfrm>
          <a:prstGeom prst="rect">
            <a:avLst/>
          </a:prstGeom>
          <a:solidFill>
            <a:srgbClr val="C4A35A"/>
          </a:solidFill>
          <a:ln w="12700" cap="flat" cmpd="sng">
            <a:solidFill>
              <a:srgbClr val="C4A35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25;p9"/>
          <p:cNvSpPr/>
          <p:nvPr/>
        </p:nvSpPr>
        <p:spPr>
          <a:xfrm>
            <a:off x="3593592" y="5132832"/>
            <a:ext cx="3315432" cy="1345184"/>
          </a:xfrm>
          <a:prstGeom prst="rect">
            <a:avLst/>
          </a:prstGeom>
          <a:no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Clr>
                <a:srgbClr val="2A4B3A"/>
              </a:buClr>
              <a:buSzPts val="1400"/>
              <a:buFont typeface="Calibri"/>
              <a:buNone/>
            </a:pPr>
            <a:r>
              <a:rPr lang="en-US" sz="1400">
                <a:solidFill>
                  <a:srgbClr val="2A4B3A"/>
                </a:solidFill>
                <a:latin typeface="Calibri"/>
                <a:ea typeface="Calibri"/>
                <a:cs typeface="Calibri"/>
                <a:sym typeface="Calibri"/>
              </a:rPr>
              <a:t>Sleep becomes fragmented as the calming chemistry changes.</a:t>
            </a:r>
            <a:endParaRPr sz="1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8173</Words>
  <Application>Microsoft Office PowerPoint</Application>
  <PresentationFormat>Widescreen</PresentationFormat>
  <Paragraphs>497</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PptxGenJS</dc:creator>
  <cp:lastModifiedBy>soujanya vemuri</cp:lastModifiedBy>
  <cp:revision>1</cp:revision>
  <dcterms:created xsi:type="dcterms:W3CDTF">2026-05-12T00:49:40Z</dcterms:created>
  <dcterms:modified xsi:type="dcterms:W3CDTF">2026-06-11T18:59:07Z</dcterms:modified>
</cp:coreProperties>
</file>